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7" r:id="rId5"/>
  </p:sldMasterIdLst>
  <p:notesMasterIdLst>
    <p:notesMasterId r:id="rId35"/>
  </p:notesMasterIdLst>
  <p:handoutMasterIdLst>
    <p:handoutMasterId r:id="rId36"/>
  </p:handoutMasterIdLst>
  <p:sldIdLst>
    <p:sldId id="340" r:id="rId6"/>
    <p:sldId id="260" r:id="rId7"/>
    <p:sldId id="263" r:id="rId8"/>
    <p:sldId id="325" r:id="rId9"/>
    <p:sldId id="323" r:id="rId10"/>
    <p:sldId id="28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26" r:id="rId30"/>
    <p:sldId id="319" r:id="rId31"/>
    <p:sldId id="328" r:id="rId32"/>
    <p:sldId id="329" r:id="rId33"/>
    <p:sldId id="341" r:id="rId34"/>
  </p:sldIdLst>
  <p:sldSz cx="12192000" cy="6858000"/>
  <p:notesSz cx="6858000" cy="1257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23252DD-570C-8C46-950B-88C7A14401F5}">
          <p14:sldIdLst>
            <p14:sldId id="340"/>
          </p14:sldIdLst>
        </p14:section>
        <p14:section name="Presentation" id="{1BC4711B-6C9E-4A1A-A9B2-900E9D08AF61}">
          <p14:sldIdLst>
            <p14:sldId id="260"/>
            <p14:sldId id="263"/>
            <p14:sldId id="325"/>
            <p14:sldId id="323"/>
            <p14:sldId id="288"/>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26"/>
            <p14:sldId id="319"/>
            <p14:sldId id="328"/>
            <p14:sldId id="329"/>
            <p14:sldId id="3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3177"/>
    <a:srgbClr val="FFFFFF"/>
    <a:srgbClr val="802F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7" autoAdjust="0"/>
    <p:restoredTop sz="96374" autoAdjust="0"/>
  </p:normalViewPr>
  <p:slideViewPr>
    <p:cSldViewPr snapToObjects="1">
      <p:cViewPr varScale="1">
        <p:scale>
          <a:sx n="110" d="100"/>
          <a:sy n="110" d="100"/>
        </p:scale>
        <p:origin x="978" y="108"/>
      </p:cViewPr>
      <p:guideLst/>
    </p:cSldViewPr>
  </p:slideViewPr>
  <p:outlineViewPr>
    <p:cViewPr>
      <p:scale>
        <a:sx n="33" d="100"/>
        <a:sy n="33" d="100"/>
      </p:scale>
      <p:origin x="0" y="-104"/>
    </p:cViewPr>
  </p:outlineViewPr>
  <p:notesTextViewPr>
    <p:cViewPr>
      <p:scale>
        <a:sx n="3" d="2"/>
        <a:sy n="3" d="2"/>
      </p:scale>
      <p:origin x="0" y="0"/>
    </p:cViewPr>
  </p:notesTextViewPr>
  <p:sorterViewPr>
    <p:cViewPr>
      <p:scale>
        <a:sx n="66" d="100"/>
        <a:sy n="66" d="100"/>
      </p:scale>
      <p:origin x="0" y="-1522"/>
    </p:cViewPr>
  </p:sorterViewPr>
  <p:notesViewPr>
    <p:cSldViewPr snapToObject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6F41789-9BD5-F744-AB77-27C039BA4705}" type="datetimeFigureOut">
              <a:rPr lang="en-US" smtClean="0"/>
              <a:t>7/6/2021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B697E4-8E3B-6D4B-9B9C-A4D4711CEB57}" type="slidenum">
              <a:rPr lang="en-US" smtClean="0"/>
              <a:t>‹#›</a:t>
            </a:fld>
            <a:endParaRPr lang="en-US"/>
          </a:p>
        </p:txBody>
      </p:sp>
    </p:spTree>
    <p:extLst>
      <p:ext uri="{BB962C8B-B14F-4D97-AF65-F5344CB8AC3E}">
        <p14:creationId xmlns:p14="http://schemas.microsoft.com/office/powerpoint/2010/main" val="99077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93EA28-000E-E640-8682-3B5DB6422FF3}" type="datetimeFigureOut">
              <a:rPr lang="en-US" smtClean="0"/>
              <a:t>7/6/2021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E770A8-B7A6-8645-9FC9-EABFC3D41A9B}" type="slidenum">
              <a:rPr lang="en-US" smtClean="0"/>
              <a:t>‹#›</a:t>
            </a:fld>
            <a:endParaRPr lang="en-US"/>
          </a:p>
        </p:txBody>
      </p:sp>
    </p:spTree>
    <p:extLst>
      <p:ext uri="{BB962C8B-B14F-4D97-AF65-F5344CB8AC3E}">
        <p14:creationId xmlns:p14="http://schemas.microsoft.com/office/powerpoint/2010/main" val="9891784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CLICK TO SHOW ANIMATION</a:t>
            </a:r>
          </a:p>
        </p:txBody>
      </p:sp>
      <p:sp>
        <p:nvSpPr>
          <p:cNvPr id="4" name="Slide Number Placeholder 3"/>
          <p:cNvSpPr>
            <a:spLocks noGrp="1"/>
          </p:cNvSpPr>
          <p:nvPr>
            <p:ph type="sldNum" sz="quarter" idx="10"/>
          </p:nvPr>
        </p:nvSpPr>
        <p:spPr/>
        <p:txBody>
          <a:bodyPr/>
          <a:lstStyle/>
          <a:p>
            <a:fld id="{62E770A8-B7A6-8645-9FC9-EABFC3D41A9B}" type="slidenum">
              <a:rPr lang="en-US" smtClean="0"/>
              <a:t>2</a:t>
            </a:fld>
            <a:endParaRPr lang="en-US"/>
          </a:p>
        </p:txBody>
      </p:sp>
    </p:spTree>
    <p:extLst>
      <p:ext uri="{BB962C8B-B14F-4D97-AF65-F5344CB8AC3E}">
        <p14:creationId xmlns:p14="http://schemas.microsoft.com/office/powerpoint/2010/main" val="9222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practical implications:</a:t>
            </a:r>
          </a:p>
          <a:p>
            <a:pPr marL="171450" indent="-171450">
              <a:buFontTx/>
              <a:buChar char="-"/>
            </a:pPr>
            <a:r>
              <a:rPr lang="en-GB" dirty="0"/>
              <a:t>How to know if you are well rested?</a:t>
            </a:r>
          </a:p>
          <a:p>
            <a:pPr marL="171450" indent="-171450">
              <a:buFontTx/>
              <a:buChar char="-"/>
            </a:pPr>
            <a:r>
              <a:rPr lang="en-GB" dirty="0"/>
              <a:t>What does Journey Management mean for various types of trips? </a:t>
            </a:r>
          </a:p>
        </p:txBody>
      </p:sp>
      <p:sp>
        <p:nvSpPr>
          <p:cNvPr id="4" name="Slide Number Placeholder 3"/>
          <p:cNvSpPr>
            <a:spLocks noGrp="1"/>
          </p:cNvSpPr>
          <p:nvPr>
            <p:ph type="sldNum" sz="quarter" idx="10"/>
          </p:nvPr>
        </p:nvSpPr>
        <p:spPr/>
        <p:txBody>
          <a:bodyPr/>
          <a:lstStyle/>
          <a:p>
            <a:fld id="{62E770A8-B7A6-8645-9FC9-EABFC3D41A9B}" type="slidenum">
              <a:rPr lang="en-US" smtClean="0"/>
              <a:t>11</a:t>
            </a:fld>
            <a:endParaRPr lang="en-US"/>
          </a:p>
        </p:txBody>
      </p:sp>
    </p:spTree>
    <p:extLst>
      <p:ext uri="{BB962C8B-B14F-4D97-AF65-F5344CB8AC3E}">
        <p14:creationId xmlns:p14="http://schemas.microsoft.com/office/powerpoint/2010/main" val="184055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GB" dirty="0"/>
              <a:t>Does your company have any guidance on spotting the signs of fatigue you could point your audience to? </a:t>
            </a:r>
          </a:p>
          <a:p>
            <a:endParaRPr lang="en-GB" dirty="0"/>
          </a:p>
          <a:p>
            <a:r>
              <a:rPr lang="en-GB" dirty="0"/>
              <a:t>What are your company journey management requirements? Where would someone check if any applied to a work-related trip they need to take?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12</a:t>
            </a:fld>
            <a:endParaRPr lang="en-US"/>
          </a:p>
        </p:txBody>
      </p:sp>
    </p:spTree>
    <p:extLst>
      <p:ext uri="{BB962C8B-B14F-4D97-AF65-F5344CB8AC3E}">
        <p14:creationId xmlns:p14="http://schemas.microsoft.com/office/powerpoint/2010/main" val="302851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13</a:t>
            </a:fld>
            <a:endParaRPr lang="en-US"/>
          </a:p>
        </p:txBody>
      </p:sp>
    </p:spTree>
    <p:extLst>
      <p:ext uri="{BB962C8B-B14F-4D97-AF65-F5344CB8AC3E}">
        <p14:creationId xmlns:p14="http://schemas.microsoft.com/office/powerpoint/2010/main" val="146459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14</a:t>
            </a:fld>
            <a:endParaRPr lang="en-US"/>
          </a:p>
        </p:txBody>
      </p:sp>
    </p:spTree>
    <p:extLst>
      <p:ext uri="{BB962C8B-B14F-4D97-AF65-F5344CB8AC3E}">
        <p14:creationId xmlns:p14="http://schemas.microsoft.com/office/powerpoint/2010/main" val="425348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15</a:t>
            </a:fld>
            <a:endParaRPr lang="en-US"/>
          </a:p>
        </p:txBody>
      </p:sp>
    </p:spTree>
    <p:extLst>
      <p:ext uri="{BB962C8B-B14F-4D97-AF65-F5344CB8AC3E}">
        <p14:creationId xmlns:p14="http://schemas.microsoft.com/office/powerpoint/2010/main" val="189194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p>
          <a:p>
            <a:pPr eaLnBrk="1" hangingPunct="1"/>
            <a:r>
              <a:rPr lang="en-GB" dirty="0"/>
              <a:t>Examples of energy sources:  electrical, pneumatic, mechanical, thermal, hydraulic, chemical, gravity, rotational.</a:t>
            </a:r>
            <a:endParaRPr lang="en-US" dirty="0"/>
          </a:p>
          <a:p>
            <a:pPr eaLnBrk="1" hangingPunct="1"/>
            <a:r>
              <a:rPr lang="en-GB" dirty="0">
                <a:latin typeface="GillSans"/>
                <a:ea typeface="Tahoma"/>
                <a:cs typeface="Tahoma" pitchFamily="34" charset="0"/>
              </a:rPr>
              <a:t>Recognise these may be not be visible or immediately obvious</a:t>
            </a:r>
          </a:p>
          <a:p>
            <a:pPr eaLnBrk="1" hangingPunct="1"/>
            <a:endParaRPr lang="en-GB" dirty="0">
              <a:latin typeface="GillSans"/>
              <a:ea typeface="Tahoma"/>
              <a:cs typeface="Tahoma" pitchFamily="34" charset="0"/>
            </a:endParaRPr>
          </a:p>
          <a:p>
            <a:pPr eaLnBrk="1" hangingPunct="1"/>
            <a:r>
              <a:rPr lang="en-GB" dirty="0"/>
              <a:t>Overhead powerlines and underground utility lines need to be isolated before work nearby can start</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16</a:t>
            </a:fld>
            <a:endParaRPr lang="en-US"/>
          </a:p>
        </p:txBody>
      </p:sp>
    </p:spTree>
    <p:extLst>
      <p:ext uri="{BB962C8B-B14F-4D97-AF65-F5344CB8AC3E}">
        <p14:creationId xmlns:p14="http://schemas.microsoft.com/office/powerpoint/2010/main" val="239790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PLEASE MENTION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Rules focus on specific activities, but this Rule is to create personal awareness of struck-by and caught-in-between hazards.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IOGP decided to do this because from the data reported to us, when something goes wrong, the difference between a near miss and a serious injury or fatality is often if a person was ‘in the line of fire’.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cs typeface="Calibri"/>
              </a:rPr>
              <a:t>About a third of the personal safety fatalities analyzed (</a:t>
            </a:r>
            <a:r>
              <a:rPr lang="en-US" dirty="0" err="1">
                <a:latin typeface="+mn-lt"/>
                <a:cs typeface="Calibri"/>
              </a:rPr>
              <a:t>ie</a:t>
            </a:r>
            <a:r>
              <a:rPr lang="en-US" dirty="0">
                <a:latin typeface="+mn-lt"/>
                <a:cs typeface="Calibri"/>
              </a:rPr>
              <a:t> excluding aviation incidents, process safety events and security incidents) analyzed were as a result of people being in the line of fire. </a:t>
            </a: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17</a:t>
            </a:fld>
            <a:endParaRPr lang="en-US"/>
          </a:p>
        </p:txBody>
      </p:sp>
    </p:spTree>
    <p:extLst>
      <p:ext uri="{BB962C8B-B14F-4D97-AF65-F5344CB8AC3E}">
        <p14:creationId xmlns:p14="http://schemas.microsoft.com/office/powerpoint/2010/main" val="65883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Examples: underground and overhead powerlines, pipelines, objects under pressure, stored energy, lines under tension, poorly supported excavations, shifting cargo.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US" dirty="0">
                <a:latin typeface="+mn-lt"/>
                <a:cs typeface="Calibri"/>
              </a:rPr>
              <a:t>IOGP recommends you give examples from your own company/site history</a:t>
            </a:r>
          </a:p>
          <a:p>
            <a:pPr marL="171450" indent="-171450">
              <a:buFont typeface="Arial" panose="020B0604020202020204" pitchFamily="34" charset="0"/>
              <a:buChar char="•"/>
            </a:pPr>
            <a:r>
              <a:rPr lang="en-US" dirty="0">
                <a:latin typeface="+mn-lt"/>
                <a:cs typeface="Calibri"/>
              </a:rPr>
              <a:t>Things dropping </a:t>
            </a:r>
          </a:p>
          <a:p>
            <a:pPr marL="171450" indent="-171450">
              <a:buFont typeface="Arial" panose="020B0604020202020204" pitchFamily="34" charset="0"/>
              <a:buChar char="•"/>
            </a:pPr>
            <a:r>
              <a:rPr lang="en-US" dirty="0">
                <a:latin typeface="+mn-lt"/>
                <a:cs typeface="Calibri"/>
              </a:rPr>
              <a:t>Being hit by moving equipment </a:t>
            </a:r>
          </a:p>
          <a:p>
            <a:pPr marL="171450" indent="-171450">
              <a:buFont typeface="Arial" panose="020B0604020202020204" pitchFamily="34" charset="0"/>
              <a:buChar char="•"/>
            </a:pPr>
            <a:r>
              <a:rPr lang="en-US" dirty="0">
                <a:latin typeface="+mn-lt"/>
                <a:cs typeface="Calibri"/>
              </a:rPr>
              <a:t>Being caught-in, crushed by and trapped under equipment</a:t>
            </a:r>
            <a:endParaRPr lang="en-US" dirty="0">
              <a:latin typeface="GillSans"/>
              <a:cs typeface="Calibri"/>
            </a:endParaRPr>
          </a:p>
          <a:p>
            <a:pPr marL="171450" indent="-171450">
              <a:buFont typeface="Arial" panose="020B0604020202020204" pitchFamily="34" charset="0"/>
              <a:buChar char="•"/>
            </a:pPr>
            <a:r>
              <a:rPr lang="en-US" dirty="0">
                <a:latin typeface="+mn-lt"/>
                <a:cs typeface="Calibri"/>
              </a:rPr>
              <a:t>Being hit by pressurized equipment</a:t>
            </a:r>
            <a:endParaRPr lang="en-US" dirty="0">
              <a:latin typeface="GillSan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18</a:t>
            </a:fld>
            <a:endParaRPr lang="en-US"/>
          </a:p>
        </p:txBody>
      </p:sp>
    </p:spTree>
    <p:extLst>
      <p:ext uri="{BB962C8B-B14F-4D97-AF65-F5344CB8AC3E}">
        <p14:creationId xmlns:p14="http://schemas.microsoft.com/office/powerpoint/2010/main" val="406222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19</a:t>
            </a:fld>
            <a:endParaRPr lang="en-US"/>
          </a:p>
        </p:txBody>
      </p:sp>
    </p:spTree>
    <p:extLst>
      <p:ext uri="{BB962C8B-B14F-4D97-AF65-F5344CB8AC3E}">
        <p14:creationId xmlns:p14="http://schemas.microsoft.com/office/powerpoint/2010/main" val="21208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endParaRPr lang="en-GB" dirty="0"/>
          </a:p>
          <a:p>
            <a:r>
              <a:rPr lang="en-US" dirty="0"/>
              <a:t>This Rule was derived from lifting related fatalities which were primarily in mechanical lifting operations such as fixed and mobile cranes, forklifts and other mechanical lifting devices. The principles apply for all lifting operations</a:t>
            </a:r>
          </a:p>
          <a:p>
            <a:r>
              <a:rPr lang="en-US" i="1" dirty="0"/>
              <a:t> </a:t>
            </a:r>
            <a:endParaRPr lang="en-GB" dirty="0"/>
          </a:p>
          <a:p>
            <a:r>
              <a:rPr lang="en-GB" dirty="0"/>
              <a:t>Lifting equipment (appliances and accessories) and tools must be suitable for the job and used in accordance with the manufacturers guidance.</a:t>
            </a:r>
          </a:p>
          <a:p>
            <a:endParaRPr lang="en-GB" dirty="0"/>
          </a:p>
          <a:p>
            <a:r>
              <a:rPr lang="en-GB" dirty="0"/>
              <a:t>Loads should be inspected for integrity and the presence of unsecured objects. </a:t>
            </a:r>
          </a:p>
        </p:txBody>
      </p:sp>
      <p:sp>
        <p:nvSpPr>
          <p:cNvPr id="4" name="Slide Number Placeholder 3"/>
          <p:cNvSpPr>
            <a:spLocks noGrp="1"/>
          </p:cNvSpPr>
          <p:nvPr>
            <p:ph type="sldNum" sz="quarter" idx="10"/>
          </p:nvPr>
        </p:nvSpPr>
        <p:spPr/>
        <p:txBody>
          <a:bodyPr/>
          <a:lstStyle/>
          <a:p>
            <a:fld id="{62E770A8-B7A6-8645-9FC9-EABFC3D41A9B}" type="slidenum">
              <a:rPr lang="en-US" smtClean="0"/>
              <a:t>20</a:t>
            </a:fld>
            <a:endParaRPr lang="en-US"/>
          </a:p>
        </p:txBody>
      </p:sp>
    </p:spTree>
    <p:extLst>
      <p:ext uri="{BB962C8B-B14F-4D97-AF65-F5344CB8AC3E}">
        <p14:creationId xmlns:p14="http://schemas.microsoft.com/office/powerpoint/2010/main" val="18519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3</a:t>
            </a:fld>
            <a:endParaRPr lang="en-US"/>
          </a:p>
        </p:txBody>
      </p:sp>
    </p:spTree>
    <p:extLst>
      <p:ext uri="{BB962C8B-B14F-4D97-AF65-F5344CB8AC3E}">
        <p14:creationId xmlns:p14="http://schemas.microsoft.com/office/powerpoint/2010/main" val="120672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21</a:t>
            </a:fld>
            <a:endParaRPr lang="en-US"/>
          </a:p>
        </p:txBody>
      </p:sp>
    </p:spTree>
    <p:extLst>
      <p:ext uri="{BB962C8B-B14F-4D97-AF65-F5344CB8AC3E}">
        <p14:creationId xmlns:p14="http://schemas.microsoft.com/office/powerpoint/2010/main" val="361296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eaLnBrk="1" hangingPunct="1"/>
            <a:endParaRPr lang="en-GB" dirty="0">
              <a:latin typeface="Tahoma"/>
              <a:ea typeface="Tahoma"/>
              <a:cs typeface="Tahoma"/>
            </a:endParaRPr>
          </a:p>
          <a:p>
            <a:pPr eaLnBrk="1" hangingPunct="1"/>
            <a:r>
              <a:rPr lang="en-GB" dirty="0">
                <a:latin typeface="Tahoma"/>
                <a:ea typeface="Tahoma"/>
                <a:cs typeface="Tahoma"/>
              </a:rPr>
              <a:t>Talk about the specific activities in your Company or site that require a 'permit to work', for example excavation, confined space entry, hot work. </a:t>
            </a:r>
            <a:endParaRPr lang="en-GB" dirty="0"/>
          </a:p>
          <a:p>
            <a:pPr eaLnBrk="1" hangingPunct="1"/>
            <a:endParaRPr lang="en-GB" dirty="0">
              <a:latin typeface="Tahoma"/>
              <a:ea typeface="Tahoma"/>
              <a:cs typeface="Tahoma"/>
            </a:endParaRPr>
          </a:p>
          <a:p>
            <a:pPr eaLnBrk="1" hangingPunct="1"/>
            <a:r>
              <a:rPr lang="en-US" dirty="0"/>
              <a:t>A Permit to Work system led by one single authority controls what you are doing in relation to other activities that may affect each other (aka Simultaneous operations)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a:ea typeface="Tahoma"/>
              <a:cs typeface="Tahom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Tahoma"/>
                <a:ea typeface="Tahoma"/>
                <a:cs typeface="Tahoma"/>
              </a:rPr>
              <a:t>Examples of changing conditions: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Handover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 of personnel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Weather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different or missing equipment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Tahoma"/>
                <a:ea typeface="Tahoma"/>
                <a:cs typeface="Tahoma"/>
              </a:rPr>
              <a:t>changes in surrounding operations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22</a:t>
            </a:fld>
            <a:endParaRPr lang="en-US"/>
          </a:p>
        </p:txBody>
      </p:sp>
    </p:spTree>
    <p:extLst>
      <p:ext uri="{BB962C8B-B14F-4D97-AF65-F5344CB8AC3E}">
        <p14:creationId xmlns:p14="http://schemas.microsoft.com/office/powerpoint/2010/main" val="4032742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IOGP recommends that companies define working at height as work at or above 1.8m/6ft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unless local legislation requires a lower height.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23</a:t>
            </a:fld>
            <a:endParaRPr lang="en-US"/>
          </a:p>
        </p:txBody>
      </p:sp>
    </p:spTree>
    <p:extLst>
      <p:ext uri="{BB962C8B-B14F-4D97-AF65-F5344CB8AC3E}">
        <p14:creationId xmlns:p14="http://schemas.microsoft.com/office/powerpoint/2010/main" val="426485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considerations for working at height include ladders, work over water, rope access, floor openings, access hatches, and inspection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ighlight>
                  <a:srgbClr val="FFFF00"/>
                </a:highlight>
                <a:latin typeface="Tahoma" pitchFamily="34" charset="0"/>
                <a:cs typeface="Tahoma" pitchFamily="34" charset="0"/>
              </a:rPr>
              <a:t>A protected area is fixed, stable and with edge protection designed to prevent a fall, examples include approved scaffolds, fixed platforms, guarded mezzanine floors, elevated work platforms with fixed guardrails.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Scaffolds should be properly constructed, inspected and certified.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latin typeface="Tahoma" pitchFamily="34" charset="0"/>
              <a:ea typeface="Tahoma"/>
              <a:cs typeface="Tahoma" pitchFamily="34" charset="0"/>
            </a:endParaRPr>
          </a:p>
        </p:txBody>
      </p:sp>
      <p:sp>
        <p:nvSpPr>
          <p:cNvPr id="4" name="Slide Number Placeholder 3"/>
          <p:cNvSpPr>
            <a:spLocks noGrp="1"/>
          </p:cNvSpPr>
          <p:nvPr>
            <p:ph type="sldNum" sz="quarter" idx="10"/>
          </p:nvPr>
        </p:nvSpPr>
        <p:spPr/>
        <p:txBody>
          <a:bodyPr/>
          <a:lstStyle/>
          <a:p>
            <a:fld id="{62E770A8-B7A6-8645-9FC9-EABFC3D41A9B}" type="slidenum">
              <a:rPr lang="en-US" smtClean="0"/>
              <a:t>24</a:t>
            </a:fld>
            <a:endParaRPr lang="en-US"/>
          </a:p>
        </p:txBody>
      </p:sp>
    </p:spTree>
    <p:extLst>
      <p:ext uri="{BB962C8B-B14F-4D97-AF65-F5344CB8AC3E}">
        <p14:creationId xmlns:p14="http://schemas.microsoft.com/office/powerpoint/2010/main" val="50752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25</a:t>
            </a:fld>
            <a:endParaRPr lang="en-US"/>
          </a:p>
        </p:txBody>
      </p:sp>
    </p:spTree>
    <p:extLst>
      <p:ext uri="{BB962C8B-B14F-4D97-AF65-F5344CB8AC3E}">
        <p14:creationId xmlns:p14="http://schemas.microsoft.com/office/powerpoint/2010/main" val="256369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26</a:t>
            </a:fld>
            <a:endParaRPr lang="en-US"/>
          </a:p>
        </p:txBody>
      </p:sp>
    </p:spTree>
    <p:extLst>
      <p:ext uri="{BB962C8B-B14F-4D97-AF65-F5344CB8AC3E}">
        <p14:creationId xmlns:p14="http://schemas.microsoft.com/office/powerpoint/2010/main" val="31480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27</a:t>
            </a:fld>
            <a:endParaRPr lang="en-US"/>
          </a:p>
        </p:txBody>
      </p:sp>
    </p:spTree>
    <p:extLst>
      <p:ext uri="{BB962C8B-B14F-4D97-AF65-F5344CB8AC3E}">
        <p14:creationId xmlns:p14="http://schemas.microsoft.com/office/powerpoint/2010/main" val="4258722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28</a:t>
            </a:fld>
            <a:endParaRPr lang="en-US"/>
          </a:p>
        </p:txBody>
      </p:sp>
    </p:spTree>
    <p:extLst>
      <p:ext uri="{BB962C8B-B14F-4D97-AF65-F5344CB8AC3E}">
        <p14:creationId xmlns:p14="http://schemas.microsoft.com/office/powerpoint/2010/main" val="168383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29</a:t>
            </a:fld>
            <a:endParaRPr lang="en-US"/>
          </a:p>
        </p:txBody>
      </p:sp>
    </p:spTree>
    <p:extLst>
      <p:ext uri="{BB962C8B-B14F-4D97-AF65-F5344CB8AC3E}">
        <p14:creationId xmlns:p14="http://schemas.microsoft.com/office/powerpoint/2010/main" val="292538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4</a:t>
            </a:fld>
            <a:endParaRPr lang="en-US"/>
          </a:p>
        </p:txBody>
      </p:sp>
    </p:spTree>
    <p:extLst>
      <p:ext uri="{BB962C8B-B14F-4D97-AF65-F5344CB8AC3E}">
        <p14:creationId xmlns:p14="http://schemas.microsoft.com/office/powerpoint/2010/main" val="341998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5</a:t>
            </a:fld>
            <a:endParaRPr lang="en-US"/>
          </a:p>
        </p:txBody>
      </p:sp>
    </p:spTree>
    <p:extLst>
      <p:ext uri="{BB962C8B-B14F-4D97-AF65-F5344CB8AC3E}">
        <p14:creationId xmlns:p14="http://schemas.microsoft.com/office/powerpoint/2010/main" val="34542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6</a:t>
            </a:fld>
            <a:endParaRPr lang="en-US"/>
          </a:p>
        </p:txBody>
      </p:sp>
    </p:spTree>
    <p:extLst>
      <p:ext uri="{BB962C8B-B14F-4D97-AF65-F5344CB8AC3E}">
        <p14:creationId xmlns:p14="http://schemas.microsoft.com/office/powerpoint/2010/main" val="158834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7</a:t>
            </a:fld>
            <a:endParaRPr lang="en-US"/>
          </a:p>
        </p:txBody>
      </p:sp>
    </p:spTree>
    <p:extLst>
      <p:ext uri="{BB962C8B-B14F-4D97-AF65-F5344CB8AC3E}">
        <p14:creationId xmlns:p14="http://schemas.microsoft.com/office/powerpoint/2010/main" val="28676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example</a:t>
            </a:r>
            <a:r>
              <a:rPr lang="en-US" i="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isolation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emergency shut down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lock out/tag out devices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equipment interlocks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relief valves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fire and gas alarm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certain level controls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Alarms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crane computers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cs typeface="Tahoma" pitchFamily="34" charset="0"/>
              </a:rPr>
              <a:t>In-Vehicle Monitoring Systems</a:t>
            </a:r>
            <a:endParaRPr lang="en-GB" i="0" dirty="0">
              <a:latin typeface="Tahoma" pitchFamily="34" charset="0"/>
              <a:ea typeface="Tahoma"/>
              <a:cs typeface="Tahoma"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life jackets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Respirators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Tahoma" pitchFamily="34" charset="0"/>
                <a:ea typeface="Tahoma"/>
                <a:cs typeface="Tahoma" pitchFamily="34" charset="0"/>
              </a:rPr>
              <a:t>Work-at-height harnesses. </a:t>
            </a:r>
            <a:endParaRPr lang="en-GB" i="0" dirty="0">
              <a:latin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8</a:t>
            </a:fld>
            <a:endParaRPr lang="en-US"/>
          </a:p>
        </p:txBody>
      </p:sp>
    </p:spTree>
    <p:extLst>
      <p:ext uri="{BB962C8B-B14F-4D97-AF65-F5344CB8AC3E}">
        <p14:creationId xmlns:p14="http://schemas.microsoft.com/office/powerpoint/2010/main" val="132167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70A8-B7A6-8645-9FC9-EABFC3D41A9B}" type="slidenum">
              <a:rPr lang="en-US" smtClean="0"/>
              <a:t>9</a:t>
            </a:fld>
            <a:endParaRPr lang="en-US"/>
          </a:p>
        </p:txBody>
      </p:sp>
    </p:spTree>
    <p:extLst>
      <p:ext uri="{BB962C8B-B14F-4D97-AF65-F5344CB8AC3E}">
        <p14:creationId xmlns:p14="http://schemas.microsoft.com/office/powerpoint/2010/main" val="234120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GB" dirty="0"/>
              <a:t>INVOLVE YOUR AUDIENCE – DISCUSS WHAT THIS MEANS FOR THEM</a:t>
            </a:r>
          </a:p>
          <a:p>
            <a:pPr eaLnBrk="1" hangingPunct="1"/>
            <a:r>
              <a:rPr lang="en-GB" dirty="0"/>
              <a:t>Some possible points below.</a:t>
            </a:r>
          </a:p>
          <a:p>
            <a:pPr>
              <a:lnSpc>
                <a:spcPct val="90000"/>
              </a:lnSpc>
            </a:pPr>
            <a:endParaRPr lang="en-GB" sz="1200" dirty="0"/>
          </a:p>
          <a:p>
            <a:pPr>
              <a:lnSpc>
                <a:spcPct val="90000"/>
              </a:lnSpc>
            </a:pPr>
            <a:r>
              <a:rPr lang="en-GB" sz="1200" dirty="0"/>
              <a:t>Confined spaces are enclosed or partially enclosed spaces that are not designed or constructed for continuous human occupancy, have limited or restricted means for entry or exit, and where there is risk of injury or illness from hazardous substances or conditions. </a:t>
            </a:r>
          </a:p>
          <a:p>
            <a:pPr>
              <a:lnSpc>
                <a:spcPct val="90000"/>
              </a:lnSpc>
            </a:pPr>
            <a:endParaRPr lang="en-GB" sz="1200" dirty="0"/>
          </a:p>
          <a:p>
            <a:pPr>
              <a:lnSpc>
                <a:spcPct val="90000"/>
              </a:lnSpc>
            </a:pPr>
            <a:r>
              <a:rPr lang="en-GB" sz="1200" dirty="0"/>
              <a:t>Confined spaces include, but are not limited to, underground vaults, tanks, storage bins, manholes, pits, silos, process vessels, pipes and tubulars. Constant vigilance is required during construction to recognize and manage new confined spaces which may be created, including entering tubulars/piping for testing or inspection. </a:t>
            </a:r>
          </a:p>
          <a:p>
            <a:endParaRPr lang="en-GB" dirty="0"/>
          </a:p>
        </p:txBody>
      </p:sp>
      <p:sp>
        <p:nvSpPr>
          <p:cNvPr id="4" name="Slide Number Placeholder 3"/>
          <p:cNvSpPr>
            <a:spLocks noGrp="1"/>
          </p:cNvSpPr>
          <p:nvPr>
            <p:ph type="sldNum" sz="quarter" idx="10"/>
          </p:nvPr>
        </p:nvSpPr>
        <p:spPr/>
        <p:txBody>
          <a:bodyPr/>
          <a:lstStyle/>
          <a:p>
            <a:fld id="{62E770A8-B7A6-8645-9FC9-EABFC3D41A9B}" type="slidenum">
              <a:rPr lang="en-US" smtClean="0"/>
              <a:t>10</a:t>
            </a:fld>
            <a:endParaRPr lang="en-US"/>
          </a:p>
        </p:txBody>
      </p:sp>
    </p:spTree>
    <p:extLst>
      <p:ext uri="{BB962C8B-B14F-4D97-AF65-F5344CB8AC3E}">
        <p14:creationId xmlns:p14="http://schemas.microsoft.com/office/powerpoint/2010/main" val="94570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10"/>
          <p:cNvSpPr>
            <a:spLocks noGrp="1"/>
          </p:cNvSpPr>
          <p:nvPr>
            <p:ph type="pic" sz="quarter" idx="12"/>
          </p:nvPr>
        </p:nvSpPr>
        <p:spPr>
          <a:xfrm>
            <a:off x="240001" y="1620000"/>
            <a:ext cx="6695967" cy="5040000"/>
          </a:xfrm>
          <a:custGeom>
            <a:avLst/>
            <a:gdLst>
              <a:gd name="connsiteX0" fmla="*/ 0 w 5030787"/>
              <a:gd name="connsiteY0" fmla="*/ 0 h 5013325"/>
              <a:gd name="connsiteX1" fmla="*/ 5030787 w 5030787"/>
              <a:gd name="connsiteY1" fmla="*/ 0 h 5013325"/>
              <a:gd name="connsiteX2" fmla="*/ 5030787 w 5030787"/>
              <a:gd name="connsiteY2" fmla="*/ 5013325 h 5013325"/>
              <a:gd name="connsiteX3" fmla="*/ 0 w 5030787"/>
              <a:gd name="connsiteY3" fmla="*/ 5013325 h 5013325"/>
              <a:gd name="connsiteX4" fmla="*/ 0 w 5030787"/>
              <a:gd name="connsiteY4" fmla="*/ 0 h 5013325"/>
              <a:gd name="connsiteX0" fmla="*/ 0 w 5030787"/>
              <a:gd name="connsiteY0" fmla="*/ 0 h 5013325"/>
              <a:gd name="connsiteX1" fmla="*/ 5030787 w 5030787"/>
              <a:gd name="connsiteY1" fmla="*/ 0 h 5013325"/>
              <a:gd name="connsiteX2" fmla="*/ 4593817 w 5030787"/>
              <a:gd name="connsiteY2" fmla="*/ 5013325 h 5013325"/>
              <a:gd name="connsiteX3" fmla="*/ 0 w 5030787"/>
              <a:gd name="connsiteY3" fmla="*/ 5013325 h 5013325"/>
              <a:gd name="connsiteX4" fmla="*/ 0 w 5030787"/>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787" h="5013325">
                <a:moveTo>
                  <a:pt x="0" y="0"/>
                </a:moveTo>
                <a:lnTo>
                  <a:pt x="5030787" y="0"/>
                </a:lnTo>
                <a:lnTo>
                  <a:pt x="4593817" y="5013325"/>
                </a:lnTo>
                <a:lnTo>
                  <a:pt x="0" y="5013325"/>
                </a:lnTo>
                <a:lnTo>
                  <a:pt x="0" y="0"/>
                </a:lnTo>
                <a:close/>
              </a:path>
            </a:pathLst>
          </a:custGeom>
          <a:solidFill>
            <a:schemeClr val="accent2">
              <a:alpha val="85000"/>
            </a:schemeClr>
          </a:solidFill>
          <a:ln>
            <a:noFill/>
          </a:ln>
          <a:effectLst/>
        </p:spPr>
        <p:txBody>
          <a:bodyPr>
            <a:normAutofit/>
          </a:bodyPr>
          <a:lstStyle>
            <a:lvl1pPr marL="0" indent="0">
              <a:buNone/>
              <a:defRPr sz="1000" i="0">
                <a:solidFill>
                  <a:schemeClr val="tx2">
                    <a:alpha val="0"/>
                  </a:schemeClr>
                </a:solidFill>
              </a:defRPr>
            </a:lvl1pPr>
          </a:lstStyle>
          <a:p>
            <a:r>
              <a:rPr lang="en-US"/>
              <a:t>Click icon to add picture</a:t>
            </a:r>
            <a:endParaRPr lang="en-GB" dirty="0"/>
          </a:p>
        </p:txBody>
      </p:sp>
      <p:sp>
        <p:nvSpPr>
          <p:cNvPr id="2" name="Title 1"/>
          <p:cNvSpPr>
            <a:spLocks noGrp="1"/>
          </p:cNvSpPr>
          <p:nvPr>
            <p:ph type="ctrTitle" hasCustomPrompt="1"/>
          </p:nvPr>
        </p:nvSpPr>
        <p:spPr>
          <a:xfrm>
            <a:off x="789518" y="1970088"/>
            <a:ext cx="5202767" cy="3041600"/>
          </a:xfrm>
        </p:spPr>
        <p:txBody>
          <a:bodyPr/>
          <a:lstStyle>
            <a:lvl1pPr>
              <a:lnSpc>
                <a:spcPct val="90000"/>
              </a:lnSpc>
              <a:defRPr sz="4000" baseline="0">
                <a:solidFill>
                  <a:schemeClr val="bg2"/>
                </a:solidFill>
              </a:defRPr>
            </a:lvl1pPr>
          </a:lstStyle>
          <a:p>
            <a:r>
              <a:rPr lang="en-GB" dirty="0"/>
              <a:t>Title of the presentation</a:t>
            </a:r>
            <a:endParaRPr lang="en-US" dirty="0"/>
          </a:p>
        </p:txBody>
      </p:sp>
      <p:sp>
        <p:nvSpPr>
          <p:cNvPr id="9" name="Picture Placeholder 8"/>
          <p:cNvSpPr>
            <a:spLocks noGrp="1"/>
          </p:cNvSpPr>
          <p:nvPr>
            <p:ph type="pic" sz="quarter" idx="13" hasCustomPrompt="1"/>
          </p:nvPr>
        </p:nvSpPr>
        <p:spPr>
          <a:xfrm>
            <a:off x="240000" y="1620001"/>
            <a:ext cx="11712000" cy="5040313"/>
          </a:xfrm>
        </p:spPr>
        <p:txBody>
          <a:bodyPr>
            <a:normAutofit/>
          </a:bodyPr>
          <a:lstStyle>
            <a:lvl1pPr marL="457200" indent="-457200" algn="l" defTabSz="457200" rtl="0" eaLnBrk="1" latinLnBrk="0" hangingPunct="1">
              <a:lnSpc>
                <a:spcPct val="90000"/>
              </a:lnSpc>
              <a:spcBef>
                <a:spcPct val="20000"/>
              </a:spcBef>
              <a:buFont typeface="Arial"/>
              <a:buChar char="•"/>
              <a:defRPr sz="1200" b="1" baseline="0">
                <a:solidFill>
                  <a:schemeClr val="bg1">
                    <a:lumMod val="65000"/>
                  </a:schemeClr>
                </a:solidFill>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 </a:t>
            </a:r>
            <a:br>
              <a:rPr lang="en-US" dirty="0"/>
            </a:br>
            <a:r>
              <a:rPr lang="en-US" dirty="0"/>
              <a:t>– then send image to back</a:t>
            </a:r>
          </a:p>
        </p:txBody>
      </p:sp>
      <p:sp>
        <p:nvSpPr>
          <p:cNvPr id="3" name="Subtitle 2"/>
          <p:cNvSpPr>
            <a:spLocks noGrp="1"/>
          </p:cNvSpPr>
          <p:nvPr>
            <p:ph type="subTitle" idx="1" hasCustomPrompt="1"/>
          </p:nvPr>
        </p:nvSpPr>
        <p:spPr>
          <a:xfrm>
            <a:off x="789517" y="5343526"/>
            <a:ext cx="5202767" cy="1092199"/>
          </a:xfrm>
        </p:spPr>
        <p:txBody>
          <a:bodyPr>
            <a:norm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or event</a:t>
            </a:r>
          </a:p>
          <a:p>
            <a:r>
              <a:rPr lang="en-US" dirty="0"/>
              <a:t>Date Month Year</a:t>
            </a:r>
          </a:p>
        </p:txBody>
      </p:sp>
      <p:pic>
        <p:nvPicPr>
          <p:cNvPr id="8" name="Picture 7">
            <a:extLst>
              <a:ext uri="{FF2B5EF4-FFF2-40B4-BE49-F238E27FC236}">
                <a16:creationId xmlns:a16="http://schemas.microsoft.com/office/drawing/2014/main" id="{65D9338D-D9A4-4D4E-9C93-522DE78DC286}"/>
              </a:ext>
            </a:extLst>
          </p:cNvPr>
          <p:cNvPicPr>
            <a:picLocks noChangeAspect="1"/>
          </p:cNvPicPr>
          <p:nvPr userDrawn="1"/>
        </p:nvPicPr>
        <p:blipFill>
          <a:blip r:embed="rId2"/>
          <a:stretch>
            <a:fillRect/>
          </a:stretch>
        </p:blipFill>
        <p:spPr>
          <a:xfrm>
            <a:off x="47328" y="19581"/>
            <a:ext cx="3085870" cy="1050985"/>
          </a:xfrm>
          <a:prstGeom prst="rect">
            <a:avLst/>
          </a:prstGeom>
        </p:spPr>
      </p:pic>
    </p:spTree>
    <p:extLst>
      <p:ext uri="{BB962C8B-B14F-4D97-AF65-F5344CB8AC3E}">
        <p14:creationId xmlns:p14="http://schemas.microsoft.com/office/powerpoint/2010/main" val="20655723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Rectangle 2"/>
          <p:cNvSpPr/>
          <p:nvPr userDrawn="1"/>
        </p:nvSpPr>
        <p:spPr bwMode="auto">
          <a:xfrm>
            <a:off x="239349" y="1620000"/>
            <a:ext cx="4733851" cy="5033644"/>
          </a:xfrm>
          <a:custGeom>
            <a:avLst/>
            <a:gdLst>
              <a:gd name="connsiteX0" fmla="*/ 0 w 5021975"/>
              <a:gd name="connsiteY0" fmla="*/ 0 h 5004544"/>
              <a:gd name="connsiteX1" fmla="*/ 5021975 w 5021975"/>
              <a:gd name="connsiteY1" fmla="*/ 0 h 5004544"/>
              <a:gd name="connsiteX2" fmla="*/ 5021975 w 5021975"/>
              <a:gd name="connsiteY2" fmla="*/ 5004544 h 5004544"/>
              <a:gd name="connsiteX3" fmla="*/ 0 w 5021975"/>
              <a:gd name="connsiteY3" fmla="*/ 5004544 h 5004544"/>
              <a:gd name="connsiteX4" fmla="*/ 0 w 5021975"/>
              <a:gd name="connsiteY4" fmla="*/ 0 h 5004544"/>
              <a:gd name="connsiteX0" fmla="*/ 0 w 5021975"/>
              <a:gd name="connsiteY0" fmla="*/ 0 h 5010863"/>
              <a:gd name="connsiteX1" fmla="*/ 5021975 w 5021975"/>
              <a:gd name="connsiteY1" fmla="*/ 0 h 5010863"/>
              <a:gd name="connsiteX2" fmla="*/ 4592339 w 5021975"/>
              <a:gd name="connsiteY2" fmla="*/ 5010863 h 5010863"/>
              <a:gd name="connsiteX3" fmla="*/ 0 w 5021975"/>
              <a:gd name="connsiteY3" fmla="*/ 5004544 h 5010863"/>
              <a:gd name="connsiteX4" fmla="*/ 0 w 5021975"/>
              <a:gd name="connsiteY4" fmla="*/ 0 h 5010863"/>
              <a:gd name="connsiteX0" fmla="*/ 0 w 4592339"/>
              <a:gd name="connsiteY0" fmla="*/ 0 h 5010863"/>
              <a:gd name="connsiteX1" fmla="*/ 3550370 w 4592339"/>
              <a:gd name="connsiteY1" fmla="*/ 0 h 5010863"/>
              <a:gd name="connsiteX2" fmla="*/ 4592339 w 4592339"/>
              <a:gd name="connsiteY2" fmla="*/ 5010863 h 5010863"/>
              <a:gd name="connsiteX3" fmla="*/ 0 w 4592339"/>
              <a:gd name="connsiteY3" fmla="*/ 5004544 h 5010863"/>
              <a:gd name="connsiteX4" fmla="*/ 0 w 4592339"/>
              <a:gd name="connsiteY4" fmla="*/ 0 h 5010863"/>
              <a:gd name="connsiteX0" fmla="*/ 0 w 3550370"/>
              <a:gd name="connsiteY0" fmla="*/ 0 h 5004544"/>
              <a:gd name="connsiteX1" fmla="*/ 3550370 w 3550370"/>
              <a:gd name="connsiteY1" fmla="*/ 0 h 5004544"/>
              <a:gd name="connsiteX2" fmla="*/ 3049297 w 3550370"/>
              <a:gd name="connsiteY2" fmla="*/ 4975350 h 5004544"/>
              <a:gd name="connsiteX3" fmla="*/ 0 w 3550370"/>
              <a:gd name="connsiteY3" fmla="*/ 5004544 h 5004544"/>
              <a:gd name="connsiteX4" fmla="*/ 0 w 3550370"/>
              <a:gd name="connsiteY4" fmla="*/ 0 h 500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0370" h="5004544">
                <a:moveTo>
                  <a:pt x="0" y="0"/>
                </a:moveTo>
                <a:lnTo>
                  <a:pt x="3550370" y="0"/>
                </a:lnTo>
                <a:lnTo>
                  <a:pt x="3049297" y="4975350"/>
                </a:lnTo>
                <a:lnTo>
                  <a:pt x="0" y="5004544"/>
                </a:lnTo>
                <a:lnTo>
                  <a:pt x="0" y="0"/>
                </a:ln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algn="ctr"/>
            <a:endParaRPr lang="en-US" sz="180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347" y="19581"/>
            <a:ext cx="4108095" cy="1050985"/>
          </a:xfrm>
          <a:prstGeom prst="rect">
            <a:avLst/>
          </a:prstGeom>
        </p:spPr>
      </p:pic>
      <p:sp>
        <p:nvSpPr>
          <p:cNvPr id="12" name="Title 2"/>
          <p:cNvSpPr>
            <a:spLocks noGrp="1"/>
          </p:cNvSpPr>
          <p:nvPr>
            <p:ph type="title"/>
          </p:nvPr>
        </p:nvSpPr>
        <p:spPr>
          <a:xfrm>
            <a:off x="480000" y="1800001"/>
            <a:ext cx="3820800" cy="1207519"/>
          </a:xfrm>
        </p:spPr>
        <p:txBody>
          <a:bodyPr>
            <a:normAutofit/>
          </a:bodyPr>
          <a:lstStyle>
            <a:lvl1pPr>
              <a:defRPr>
                <a:solidFill>
                  <a:schemeClr val="bg1"/>
                </a:solidFill>
              </a:defRPr>
            </a:lvl1pPr>
          </a:lstStyle>
          <a:p>
            <a:r>
              <a:rPr lang="en-US" sz="3200"/>
              <a:t>Click to edit Master title style</a:t>
            </a:r>
            <a:endParaRPr lang="en-US" sz="3200" dirty="0"/>
          </a:p>
        </p:txBody>
      </p:sp>
      <p:sp>
        <p:nvSpPr>
          <p:cNvPr id="20" name="TextBox 19"/>
          <p:cNvSpPr txBox="1"/>
          <p:nvPr userDrawn="1"/>
        </p:nvSpPr>
        <p:spPr>
          <a:xfrm>
            <a:off x="480000" y="3345901"/>
            <a:ext cx="3820800" cy="892552"/>
          </a:xfrm>
          <a:prstGeom prst="rect">
            <a:avLst/>
          </a:prstGeom>
          <a:noFill/>
        </p:spPr>
        <p:txBody>
          <a:bodyPr wrap="square" rtlCol="0">
            <a:spAutoFit/>
          </a:bodyPr>
          <a:lstStyle/>
          <a:p>
            <a:r>
              <a:rPr lang="en-US" sz="2000" dirty="0">
                <a:solidFill>
                  <a:schemeClr val="bg1"/>
                </a:solidFill>
              </a:rPr>
              <a:t>Or visit</a:t>
            </a:r>
            <a:r>
              <a:rPr lang="en-US" sz="2000" baseline="0" dirty="0">
                <a:solidFill>
                  <a:schemeClr val="bg1"/>
                </a:solidFill>
              </a:rPr>
              <a:t> our website</a:t>
            </a:r>
          </a:p>
          <a:p>
            <a:r>
              <a:rPr lang="en-US" sz="3200" baseline="0" dirty="0" err="1">
                <a:solidFill>
                  <a:schemeClr val="accent1"/>
                </a:solidFill>
              </a:rPr>
              <a:t>www.iogp.org</a:t>
            </a:r>
            <a:endParaRPr lang="en-US" sz="3200" dirty="0">
              <a:solidFill>
                <a:schemeClr val="accent1"/>
              </a:solidFill>
            </a:endParaRPr>
          </a:p>
        </p:txBody>
      </p:sp>
      <p:pic>
        <p:nvPicPr>
          <p:cNvPr id="19" name="Content Placeholder 6"/>
          <p:cNvPicPr>
            <a:picLocks noChangeAspect="1"/>
          </p:cNvPicPr>
          <p:nvPr userDrawn="1"/>
        </p:nvPicPr>
        <p:blipFill rotWithShape="1">
          <a:blip r:embed="rId3">
            <a:extLst>
              <a:ext uri="{28A0092B-C50C-407E-A947-70E740481C1C}">
                <a14:useLocalDpi xmlns:a14="http://schemas.microsoft.com/office/drawing/2010/main" val="0"/>
              </a:ext>
            </a:extLst>
          </a:blip>
          <a:srcRect l="14436" t="14436" r="12560" b="12560"/>
          <a:stretch/>
        </p:blipFill>
        <p:spPr>
          <a:xfrm>
            <a:off x="5209014" y="2237915"/>
            <a:ext cx="710207" cy="532652"/>
          </a:xfrm>
          <a:prstGeom prst="rect">
            <a:avLst/>
          </a:prstGeom>
          <a:noFill/>
          <a:ln w="9525" cap="flat" cmpd="sng" algn="ctr">
            <a:noFill/>
            <a:prstDash val="solid"/>
          </a:ln>
          <a:effectLst/>
        </p:spPr>
      </p:pic>
      <p:sp>
        <p:nvSpPr>
          <p:cNvPr id="21" name="TextBox 20"/>
          <p:cNvSpPr txBox="1"/>
          <p:nvPr userDrawn="1"/>
        </p:nvSpPr>
        <p:spPr>
          <a:xfrm>
            <a:off x="6112603" y="4499600"/>
            <a:ext cx="5703100" cy="677108"/>
          </a:xfrm>
          <a:prstGeom prst="rect">
            <a:avLst/>
          </a:prstGeom>
          <a:noFill/>
        </p:spPr>
        <p:txBody>
          <a:bodyPr wrap="square" rtlCol="0">
            <a:spAutoFit/>
          </a:bodyPr>
          <a:lstStyle/>
          <a:p>
            <a:r>
              <a:rPr lang="en-GB" sz="2000" dirty="0">
                <a:solidFill>
                  <a:srgbClr val="000000"/>
                </a:solidFill>
                <a:ea typeface="Tahoma" panose="020B0604030504040204" pitchFamily="34" charset="0"/>
                <a:cs typeface="Tahoma" panose="020B0604030504040204" pitchFamily="34" charset="0"/>
              </a:rPr>
              <a:t>Follow us on Facebook:</a:t>
            </a:r>
          </a:p>
          <a:p>
            <a:r>
              <a:rPr lang="en-GB" sz="1800" b="1" dirty="0" err="1">
                <a:solidFill>
                  <a:schemeClr val="accent2"/>
                </a:solidFill>
                <a:cs typeface="Consolas" panose="020B0609020204030204" pitchFamily="49" charset="0"/>
              </a:rPr>
              <a:t>www.facebook.com</a:t>
            </a:r>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IOGPNews</a:t>
            </a:r>
            <a:endParaRPr lang="en-GB" sz="1800" b="1" dirty="0">
              <a:solidFill>
                <a:schemeClr val="accent2"/>
              </a:solidFill>
              <a:cs typeface="Consolas" panose="020B0609020204030204" pitchFamily="49" charset="0"/>
            </a:endParaRPr>
          </a:p>
        </p:txBody>
      </p:sp>
      <p:sp>
        <p:nvSpPr>
          <p:cNvPr id="22" name="Rectangle 21"/>
          <p:cNvSpPr/>
          <p:nvPr userDrawn="1"/>
        </p:nvSpPr>
        <p:spPr>
          <a:xfrm>
            <a:off x="6089725" y="3317678"/>
            <a:ext cx="5374769" cy="677108"/>
          </a:xfrm>
          <a:prstGeom prst="rect">
            <a:avLst/>
          </a:prstGeom>
        </p:spPr>
        <p:txBody>
          <a:bodyPr wrap="square">
            <a:spAutoFit/>
          </a:bodyPr>
          <a:lstStyle/>
          <a:p>
            <a:r>
              <a:rPr lang="en-GB" sz="2000" dirty="0">
                <a:solidFill>
                  <a:schemeClr val="tx2"/>
                </a:solidFill>
                <a:ea typeface="Tahoma" panose="020B0604030504040204" pitchFamily="34" charset="0"/>
                <a:cs typeface="Tahoma" panose="020B0604030504040204" pitchFamily="34" charset="0"/>
              </a:rPr>
              <a:t>Connect with us on LinkedIn:</a:t>
            </a:r>
          </a:p>
          <a:p>
            <a:r>
              <a:rPr lang="en-US" sz="1800" b="1" dirty="0" err="1">
                <a:solidFill>
                  <a:schemeClr val="accent2"/>
                </a:solidFill>
              </a:rPr>
              <a:t>www.iogp.org</a:t>
            </a:r>
            <a:r>
              <a:rPr lang="en-US" sz="1800" b="1" dirty="0">
                <a:solidFill>
                  <a:schemeClr val="accent2"/>
                </a:solidFill>
              </a:rPr>
              <a:t>/</a:t>
            </a:r>
            <a:r>
              <a:rPr lang="en-US" sz="1800" b="1" dirty="0" err="1">
                <a:solidFill>
                  <a:schemeClr val="accent2"/>
                </a:solidFill>
              </a:rPr>
              <a:t>linkedin</a:t>
            </a:r>
            <a:endParaRPr lang="en-GB" sz="1800" b="1" dirty="0">
              <a:solidFill>
                <a:schemeClr val="accent2"/>
              </a:solidFill>
              <a:cs typeface="Consolas" panose="020B0609020204030204" pitchFamily="49" charset="0"/>
            </a:endParaRPr>
          </a:p>
        </p:txBody>
      </p:sp>
      <p:sp>
        <p:nvSpPr>
          <p:cNvPr id="23" name="TextBox 22"/>
          <p:cNvSpPr txBox="1"/>
          <p:nvPr userDrawn="1"/>
        </p:nvSpPr>
        <p:spPr>
          <a:xfrm>
            <a:off x="6089725" y="2135756"/>
            <a:ext cx="5374769" cy="677108"/>
          </a:xfrm>
          <a:prstGeom prst="rect">
            <a:avLst/>
          </a:prstGeom>
          <a:noFill/>
        </p:spPr>
        <p:txBody>
          <a:bodyPr wrap="square" rtlCol="0">
            <a:spAutoFit/>
          </a:bodyPr>
          <a:lstStyle/>
          <a:p>
            <a:r>
              <a:rPr lang="en-GB" sz="2000" dirty="0">
                <a:solidFill>
                  <a:schemeClr val="tx2"/>
                </a:solidFill>
                <a:ea typeface="Tahoma" panose="020B0604030504040204" pitchFamily="34" charset="0"/>
                <a:cs typeface="Tahoma" panose="020B0604030504040204" pitchFamily="34" charset="0"/>
              </a:rPr>
              <a:t>Follow us on Twitter:</a:t>
            </a:r>
          </a:p>
          <a:p>
            <a:r>
              <a:rPr lang="en-GB" sz="1800" b="1" dirty="0">
                <a:solidFill>
                  <a:schemeClr val="accent2"/>
                </a:solidFill>
                <a:cs typeface="Consolas" panose="020B0609020204030204" pitchFamily="49" charset="0"/>
              </a:rPr>
              <a:t>@</a:t>
            </a:r>
            <a:r>
              <a:rPr lang="en-GB" sz="1800" b="1" dirty="0" err="1">
                <a:solidFill>
                  <a:schemeClr val="accent2"/>
                </a:solidFill>
                <a:cs typeface="Consolas" panose="020B0609020204030204" pitchFamily="49" charset="0"/>
              </a:rPr>
              <a:t>iogp_news</a:t>
            </a:r>
            <a:endParaRPr lang="en-GB" sz="1800" b="1" dirty="0">
              <a:solidFill>
                <a:schemeClr val="accent2"/>
              </a:solidFill>
              <a:cs typeface="Consolas" panose="020B0609020204030204" pitchFamily="49" charset="0"/>
            </a:endParaRPr>
          </a:p>
        </p:txBody>
      </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8139" t="8704" r="8139" b="8704"/>
          <a:stretch/>
        </p:blipFill>
        <p:spPr>
          <a:xfrm>
            <a:off x="5142181" y="3367333"/>
            <a:ext cx="780947" cy="577798"/>
          </a:xfrm>
          <a:prstGeom prst="rect">
            <a:avLst/>
          </a:prstGeom>
        </p:spPr>
      </p:pic>
      <p:pic>
        <p:nvPicPr>
          <p:cNvPr id="25" name="Picture 24"/>
          <p:cNvPicPr>
            <a:picLocks noChangeAspect="1"/>
          </p:cNvPicPr>
          <p:nvPr userDrawn="1"/>
        </p:nvPicPr>
        <p:blipFill>
          <a:blip r:embed="rId5"/>
          <a:stretch>
            <a:fillRect/>
          </a:stretch>
        </p:blipFill>
        <p:spPr>
          <a:xfrm>
            <a:off x="5213336" y="4614058"/>
            <a:ext cx="628168" cy="471126"/>
          </a:xfrm>
          <a:prstGeom prst="rect">
            <a:avLst/>
          </a:prstGeom>
        </p:spPr>
      </p:pic>
    </p:spTree>
    <p:extLst>
      <p:ext uri="{BB962C8B-B14F-4D97-AF65-F5344CB8AC3E}">
        <p14:creationId xmlns:p14="http://schemas.microsoft.com/office/powerpoint/2010/main" val="17045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20538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00" y="1620000"/>
            <a:ext cx="11712000" cy="4320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8" name="Title 1"/>
          <p:cNvSpPr>
            <a:spLocks noGrp="1"/>
          </p:cNvSpPr>
          <p:nvPr>
            <p:ph type="title"/>
          </p:nvPr>
        </p:nvSpPr>
        <p:spPr>
          <a:xfrm>
            <a:off x="240000" y="180000"/>
            <a:ext cx="11712000" cy="1080000"/>
          </a:xfrm>
          <a:prstGeom prst="rect">
            <a:avLst/>
          </a:prstGeom>
        </p:spPr>
        <p:txBody>
          <a:bodyPr lIns="90000" anchor="t" anchorCtr="0"/>
          <a:lstStyle>
            <a:lvl1pPr>
              <a:lnSpc>
                <a:spcPct val="90000"/>
              </a:lnSpc>
              <a:defRPr sz="4000"/>
            </a:lvl1pPr>
          </a:lstStyle>
          <a:p>
            <a:r>
              <a:rPr lang="en-GB" dirty="0"/>
              <a:t>Click to edit Master title style</a:t>
            </a:r>
            <a:endParaRPr lang="en-US" dirty="0"/>
          </a:p>
        </p:txBody>
      </p:sp>
    </p:spTree>
    <p:extLst>
      <p:ext uri="{BB962C8B-B14F-4D97-AF65-F5344CB8AC3E}">
        <p14:creationId xmlns:p14="http://schemas.microsoft.com/office/powerpoint/2010/main" val="69978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9184" y="179388"/>
            <a:ext cx="11712000" cy="5760000"/>
          </a:xfrm>
        </p:spPr>
        <p:txBody>
          <a:bodyPr/>
          <a:lstStyle>
            <a:lvl1pPr marL="457200" indent="-457200" algn="l" defTabSz="4572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dirty="0"/>
              <a:t>Drag picture to placeholder</a:t>
            </a:r>
            <a:br>
              <a:rPr lang="en-US" dirty="0"/>
            </a:br>
            <a:r>
              <a:rPr lang="en-US" dirty="0"/>
              <a:t>or click icon to add</a:t>
            </a:r>
          </a:p>
        </p:txBody>
      </p:sp>
      <p:sp>
        <p:nvSpPr>
          <p:cNvPr id="5" name="Picture Placeholder 7"/>
          <p:cNvSpPr>
            <a:spLocks noGrp="1"/>
          </p:cNvSpPr>
          <p:nvPr>
            <p:ph type="pic" sz="quarter" idx="13" hasCustomPrompt="1"/>
          </p:nvPr>
        </p:nvSpPr>
        <p:spPr>
          <a:xfrm>
            <a:off x="240001" y="180001"/>
            <a:ext cx="4855633" cy="5760000"/>
          </a:xfrm>
          <a:custGeom>
            <a:avLst/>
            <a:gdLst>
              <a:gd name="connsiteX0" fmla="*/ 0 w 3641725"/>
              <a:gd name="connsiteY0" fmla="*/ 0 h 5978525"/>
              <a:gd name="connsiteX1" fmla="*/ 3641725 w 3641725"/>
              <a:gd name="connsiteY1" fmla="*/ 0 h 5978525"/>
              <a:gd name="connsiteX2" fmla="*/ 3641725 w 3641725"/>
              <a:gd name="connsiteY2" fmla="*/ 5978525 h 5978525"/>
              <a:gd name="connsiteX3" fmla="*/ 0 w 3641725"/>
              <a:gd name="connsiteY3" fmla="*/ 5978525 h 5978525"/>
              <a:gd name="connsiteX4" fmla="*/ 0 w 3641725"/>
              <a:gd name="connsiteY4" fmla="*/ 0 h 5978525"/>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2000" baseline="0">
                <a:solidFill>
                  <a:schemeClr val="tx2">
                    <a:alpha val="0"/>
                  </a:schemeClr>
                </a:solidFill>
              </a:defRPr>
            </a:lvl1pPr>
          </a:lstStyle>
          <a:p>
            <a:r>
              <a:rPr lang="en-GB" dirty="0"/>
              <a:t>Drag picture </a:t>
            </a:r>
            <a:br>
              <a:rPr lang="en-GB" dirty="0"/>
            </a:br>
            <a:r>
              <a:rPr lang="en-GB" dirty="0"/>
              <a:t>to placeholder or click icon to add</a:t>
            </a:r>
          </a:p>
        </p:txBody>
      </p:sp>
      <p:sp>
        <p:nvSpPr>
          <p:cNvPr id="3" name="Footer Placeholder 2"/>
          <p:cNvSpPr>
            <a:spLocks noGrp="1"/>
          </p:cNvSpPr>
          <p:nvPr>
            <p:ph type="ftr" sz="quarter" idx="10"/>
          </p:nvPr>
        </p:nvSpPr>
        <p:spPr/>
        <p:txBody>
          <a:bodyPr/>
          <a:lstStyle/>
          <a:p>
            <a:r>
              <a:rPr lang="en-GB"/>
              <a:t>Go to Insert/Header &amp; Footer to adjust</a:t>
            </a:r>
            <a:endParaRPr lang="en-US" dirty="0"/>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dirty="0"/>
          </a:p>
        </p:txBody>
      </p:sp>
      <p:sp>
        <p:nvSpPr>
          <p:cNvPr id="6" name="Title 1"/>
          <p:cNvSpPr>
            <a:spLocks noGrp="1"/>
          </p:cNvSpPr>
          <p:nvPr>
            <p:ph type="title"/>
          </p:nvPr>
        </p:nvSpPr>
        <p:spPr>
          <a:xfrm>
            <a:off x="480000" y="360000"/>
            <a:ext cx="3820000" cy="2081164"/>
          </a:xfrm>
          <a:prstGeom prst="rect">
            <a:avLst/>
          </a:prstGeom>
        </p:spPr>
        <p:txBody>
          <a:bodyPr anchor="t" anchorCtr="0">
            <a:noAutofit/>
          </a:bodyPr>
          <a:lstStyle>
            <a:lvl1pPr marL="0" indent="0" algn="l">
              <a:lnSpc>
                <a:spcPct val="110000"/>
              </a:lnSpc>
              <a:defRPr sz="4000" b="0" i="0" baseline="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785326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6" y="211138"/>
            <a:ext cx="11546417" cy="1206500"/>
          </a:xfrm>
          <a:prstGeom prst="rect">
            <a:avLst/>
          </a:prstGeom>
        </p:spPr>
        <p:txBody>
          <a:bodyPr vert="horz" lIns="91440" tIns="45720" rIns="91440" bIns="45720" rtlCol="0" anchor="t" anchorCtr="0">
            <a:no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313267" y="1638055"/>
            <a:ext cx="11546416" cy="4548434"/>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7595396"/>
      </p:ext>
    </p:extLst>
  </p:cSld>
  <p:clrMap bg1="lt1" tx1="dk1" bg2="lt2" tx2="dk2" accent1="accent1" accent2="accent2" accent3="accent3" accent4="accent4" accent5="accent5" accent6="accent6" hlink="hlink" folHlink="folHlink"/>
  <p:sldLayoutIdLst>
    <p:sldLayoutId id="2147483685" r:id="rId1"/>
    <p:sldLayoutId id="2147483709" r:id="rId2"/>
    <p:sldLayoutId id="2147483710" r:id="rId3"/>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00" y="180000"/>
            <a:ext cx="11712000" cy="1080000"/>
          </a:xfrm>
          <a:prstGeom prst="rect">
            <a:avLst/>
          </a:prstGeom>
        </p:spPr>
        <p:txBody>
          <a:bodyPr vert="horz" lIns="91440" tIns="45720" rIns="91440" bIns="45720" rtlCol="0" anchor="t" anchorCtr="0">
            <a:normAutofit/>
          </a:bodyPr>
          <a:lstStyle/>
          <a:p>
            <a:r>
              <a:rPr lang="en-GB" dirty="0"/>
              <a:t>Title of Slide:</a:t>
            </a:r>
            <a:br>
              <a:rPr lang="en-GB" dirty="0"/>
            </a:br>
            <a:r>
              <a:rPr lang="en-GB" dirty="0"/>
              <a:t>Here’s a much longer example</a:t>
            </a:r>
            <a:endParaRPr lang="en-US" dirty="0"/>
          </a:p>
        </p:txBody>
      </p:sp>
      <p:sp>
        <p:nvSpPr>
          <p:cNvPr id="3" name="Text Placeholder 2"/>
          <p:cNvSpPr>
            <a:spLocks noGrp="1"/>
          </p:cNvSpPr>
          <p:nvPr>
            <p:ph type="body" idx="1"/>
          </p:nvPr>
        </p:nvSpPr>
        <p:spPr>
          <a:xfrm>
            <a:off x="240000" y="1620000"/>
            <a:ext cx="11712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3"/>
          </p:nvPr>
        </p:nvSpPr>
        <p:spPr>
          <a:xfrm>
            <a:off x="240000" y="6362314"/>
            <a:ext cx="3860800" cy="365125"/>
          </a:xfrm>
          <a:prstGeom prst="rect">
            <a:avLst/>
          </a:prstGeom>
        </p:spPr>
        <p:txBody>
          <a:bodyPr vert="horz" lIns="91440" tIns="45720" rIns="91440" bIns="45720" rtlCol="0" anchor="ctr"/>
          <a:lstStyle>
            <a:lvl1pPr algn="l">
              <a:defRPr sz="1200">
                <a:solidFill>
                  <a:schemeClr val="tx1"/>
                </a:solidFill>
              </a:defRPr>
            </a:lvl1pPr>
          </a:lstStyle>
          <a:p>
            <a:r>
              <a:rPr lang="en-GB"/>
              <a:t>Go to Insert/Header &amp; Footer to adjust</a:t>
            </a:r>
            <a:endParaRPr lang="en-US" dirty="0"/>
          </a:p>
        </p:txBody>
      </p:sp>
      <p:sp>
        <p:nvSpPr>
          <p:cNvPr id="9" name="Slide Number Placeholder 8"/>
          <p:cNvSpPr>
            <a:spLocks noGrp="1"/>
          </p:cNvSpPr>
          <p:nvPr>
            <p:ph type="sldNum" sz="quarter" idx="4"/>
          </p:nvPr>
        </p:nvSpPr>
        <p:spPr>
          <a:xfrm>
            <a:off x="4812741" y="6362314"/>
            <a:ext cx="2959571"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a:t>
            </a:fld>
            <a:endParaRPr lang="en-US" dirty="0"/>
          </a:p>
        </p:txBody>
      </p:sp>
      <p:pic>
        <p:nvPicPr>
          <p:cNvPr id="8" name="Picture 7">
            <a:extLst>
              <a:ext uri="{FF2B5EF4-FFF2-40B4-BE49-F238E27FC236}">
                <a16:creationId xmlns:a16="http://schemas.microsoft.com/office/drawing/2014/main" id="{0EDDDDAD-9FB8-40B7-85EA-166EC9817030}"/>
              </a:ext>
            </a:extLst>
          </p:cNvPr>
          <p:cNvPicPr>
            <a:picLocks noChangeAspect="1"/>
          </p:cNvPicPr>
          <p:nvPr userDrawn="1"/>
        </p:nvPicPr>
        <p:blipFill>
          <a:blip r:embed="rId4"/>
          <a:stretch>
            <a:fillRect/>
          </a:stretch>
        </p:blipFill>
        <p:spPr>
          <a:xfrm>
            <a:off x="10632504" y="6321384"/>
            <a:ext cx="1296144" cy="441441"/>
          </a:xfrm>
          <a:prstGeom prst="rect">
            <a:avLst/>
          </a:prstGeom>
        </p:spPr>
      </p:pic>
      <p:pic>
        <p:nvPicPr>
          <p:cNvPr id="5" name="Picture 4">
            <a:extLst>
              <a:ext uri="{FF2B5EF4-FFF2-40B4-BE49-F238E27FC236}">
                <a16:creationId xmlns:a16="http://schemas.microsoft.com/office/drawing/2014/main" id="{020B7390-7D96-4F2E-9823-A3165EEC1426}"/>
              </a:ext>
            </a:extLst>
          </p:cNvPr>
          <p:cNvPicPr>
            <a:picLocks noChangeAspect="1"/>
          </p:cNvPicPr>
          <p:nvPr userDrawn="1"/>
        </p:nvPicPr>
        <p:blipFill>
          <a:blip r:embed="rId5"/>
          <a:stretch>
            <a:fillRect/>
          </a:stretch>
        </p:blipFill>
        <p:spPr>
          <a:xfrm>
            <a:off x="240000" y="6362314"/>
            <a:ext cx="2051233" cy="387600"/>
          </a:xfrm>
          <a:prstGeom prst="rect">
            <a:avLst/>
          </a:prstGeom>
        </p:spPr>
      </p:pic>
    </p:spTree>
    <p:extLst>
      <p:ext uri="{BB962C8B-B14F-4D97-AF65-F5344CB8AC3E}">
        <p14:creationId xmlns:p14="http://schemas.microsoft.com/office/powerpoint/2010/main" val="46400944"/>
      </p:ext>
    </p:extLst>
  </p:cSld>
  <p:clrMap bg1="lt1" tx1="dk1" bg2="lt2" tx2="dk2" accent1="accent1" accent2="accent2" accent3="accent3" accent4="accent4" accent5="accent5" accent6="accent6" hlink="hlink" folHlink="folHlink"/>
  <p:sldLayoutIdLst>
    <p:sldLayoutId id="2147483687" r:id="rId1"/>
    <p:sldLayoutId id="2147483708" r:id="rId2"/>
  </p:sldLayoutIdLst>
  <p:hf hdr="0" dt="0"/>
  <p:txStyles>
    <p:title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457200" indent="-457200" algn="l" defTabSz="457200" rtl="0" eaLnBrk="1" latinLnBrk="0" hangingPunct="1">
        <a:lnSpc>
          <a:spcPct val="90000"/>
        </a:lnSpc>
        <a:spcBef>
          <a:spcPct val="20000"/>
        </a:spcBef>
        <a:buFont typeface="Arial"/>
        <a:buChar char="•"/>
        <a:defRPr sz="3000" kern="1200">
          <a:solidFill>
            <a:schemeClr val="tx2"/>
          </a:solidFill>
          <a:latin typeface="+mn-lt"/>
          <a:ea typeface="+mn-ea"/>
          <a:cs typeface="+mn-cs"/>
        </a:defRPr>
      </a:lvl1pPr>
      <a:lvl2pPr marL="914400" indent="-457200" algn="l" defTabSz="457200" rtl="0" eaLnBrk="1" latinLnBrk="0" hangingPunct="1">
        <a:lnSpc>
          <a:spcPct val="90000"/>
        </a:lnSpc>
        <a:spcBef>
          <a:spcPct val="20000"/>
        </a:spcBef>
        <a:buFont typeface="Arial"/>
        <a:buChar char="•"/>
        <a:defRPr sz="2400" kern="1200">
          <a:solidFill>
            <a:schemeClr val="tx2"/>
          </a:solidFill>
          <a:latin typeface="+mn-lt"/>
          <a:ea typeface="+mn-ea"/>
          <a:cs typeface="+mn-cs"/>
        </a:defRPr>
      </a:lvl2pPr>
      <a:lvl3pPr marL="1257300" indent="-342900" algn="l" defTabSz="457200" rtl="0" eaLnBrk="1" latinLnBrk="0" hangingPunct="1">
        <a:lnSpc>
          <a:spcPct val="90000"/>
        </a:lnSpc>
        <a:spcBef>
          <a:spcPct val="20000"/>
        </a:spcBef>
        <a:buFont typeface="Arial"/>
        <a:buChar char="•"/>
        <a:defRPr sz="2000" kern="1200">
          <a:solidFill>
            <a:schemeClr val="tx2"/>
          </a:solidFill>
          <a:latin typeface="+mn-lt"/>
          <a:ea typeface="+mn-ea"/>
          <a:cs typeface="+mn-cs"/>
        </a:defRPr>
      </a:lvl3pPr>
      <a:lvl4pPr marL="1714500" indent="-342900" algn="l" defTabSz="457200" rtl="0" eaLnBrk="1" latinLnBrk="0" hangingPunct="1">
        <a:lnSpc>
          <a:spcPct val="90000"/>
        </a:lnSpc>
        <a:spcBef>
          <a:spcPct val="20000"/>
        </a:spcBef>
        <a:buFont typeface="Arial"/>
        <a:buChar char="•"/>
        <a:defRPr sz="1600" kern="1200">
          <a:solidFill>
            <a:schemeClr val="tx2"/>
          </a:solidFill>
          <a:latin typeface="+mn-lt"/>
          <a:ea typeface="+mn-ea"/>
          <a:cs typeface="+mn-cs"/>
        </a:defRPr>
      </a:lvl4pPr>
      <a:lvl5pPr marL="2171700" indent="-342900" algn="l" defTabSz="457200" rtl="0" eaLnBrk="1" latinLnBrk="0" hangingPunct="1">
        <a:lnSpc>
          <a:spcPct val="9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userDrawn="1">
          <p15:clr>
            <a:srgbClr val="F26B43"/>
          </p15:clr>
        </p15:guide>
        <p15:guide id="2"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iogp.org/life-savingrul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qGAqwwjY7o?t=1m45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hyperlink" Target="https://www.iogp.org/life-savingrules/" TargetMode="External"/><Relationship Id="rId21" Type="http://schemas.openxmlformats.org/officeDocument/2006/relationships/image" Target="../media/image42.sv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2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hyperlink" Target="https://tiny.cards/decks/9QT4mVtT/life-saving-rules" TargetMode="External"/><Relationship Id="rId15" Type="http://schemas.openxmlformats.org/officeDocument/2006/relationships/image" Target="../media/image36.png"/><Relationship Id="rId23" Type="http://schemas.openxmlformats.org/officeDocument/2006/relationships/image" Target="../media/image44.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3881FB-1463-4B77-91A7-9A7F7AF3206A}"/>
              </a:ext>
            </a:extLst>
          </p:cNvPr>
          <p:cNvSpPr>
            <a:spLocks noGrp="1"/>
          </p:cNvSpPr>
          <p:nvPr>
            <p:ph idx="1"/>
          </p:nvPr>
        </p:nvSpPr>
        <p:spPr>
          <a:xfrm>
            <a:off x="240000" y="332656"/>
            <a:ext cx="11712000" cy="5607344"/>
          </a:xfrm>
        </p:spPr>
        <p:txBody>
          <a:bodyPr>
            <a:normAutofit fontScale="70000" lnSpcReduction="20000"/>
          </a:bodyPr>
          <a:lstStyle/>
          <a:p>
            <a:pPr marL="0" indent="0">
              <a:lnSpc>
                <a:spcPct val="120000"/>
              </a:lnSpc>
              <a:buNone/>
            </a:pPr>
            <a:r>
              <a:rPr lang="en-GB" dirty="0"/>
              <a:t>INSTRUCTIONS</a:t>
            </a:r>
          </a:p>
          <a:p>
            <a:pPr>
              <a:lnSpc>
                <a:spcPct val="120000"/>
              </a:lnSpc>
            </a:pPr>
            <a:r>
              <a:rPr lang="en-GB" dirty="0"/>
              <a:t>This slide pack introduces the IOGP Life-Saving Rules</a:t>
            </a:r>
          </a:p>
          <a:p>
            <a:pPr>
              <a:lnSpc>
                <a:spcPct val="120000"/>
              </a:lnSpc>
            </a:pPr>
            <a:r>
              <a:rPr lang="en-GB" dirty="0"/>
              <a:t>If you are implementing the Rules, please consult IOGP report 459 for further guidance </a:t>
            </a:r>
          </a:p>
          <a:p>
            <a:pPr>
              <a:lnSpc>
                <a:spcPct val="120000"/>
              </a:lnSpc>
            </a:pPr>
            <a:r>
              <a:rPr lang="en-GB" dirty="0"/>
              <a:t>IOGP asks all users to not modify the Rules (icons or wording) in any way.</a:t>
            </a:r>
          </a:p>
          <a:p>
            <a:pPr>
              <a:lnSpc>
                <a:spcPct val="120000"/>
              </a:lnSpc>
            </a:pPr>
            <a:r>
              <a:rPr lang="en-GB" dirty="0"/>
              <a:t>Organisations can adapt the contents of these slides, for example to describe:</a:t>
            </a:r>
          </a:p>
          <a:p>
            <a:pPr lvl="1">
              <a:lnSpc>
                <a:spcPct val="120000"/>
              </a:lnSpc>
            </a:pPr>
            <a:r>
              <a:rPr lang="en-GB" dirty="0"/>
              <a:t>For each Rule, site/company process and procedures that the Rule is relevant to</a:t>
            </a:r>
          </a:p>
          <a:p>
            <a:pPr lvl="1">
              <a:lnSpc>
                <a:spcPct val="120000"/>
              </a:lnSpc>
            </a:pPr>
            <a:r>
              <a:rPr lang="en-GB" dirty="0"/>
              <a:t>What is expected of each person</a:t>
            </a:r>
          </a:p>
          <a:p>
            <a:pPr lvl="1">
              <a:lnSpc>
                <a:spcPct val="120000"/>
              </a:lnSpc>
            </a:pPr>
            <a:r>
              <a:rPr lang="en-GB" dirty="0"/>
              <a:t>What should someone do if they cannot follow a Life-Saving Rule on a specific day/task?</a:t>
            </a:r>
          </a:p>
          <a:p>
            <a:pPr>
              <a:lnSpc>
                <a:spcPct val="120000"/>
              </a:lnSpc>
            </a:pPr>
            <a:r>
              <a:rPr lang="en-GB" dirty="0"/>
              <a:t>We have included case studies to help start discussions of how the Life-Saving Rules work in practice.</a:t>
            </a:r>
          </a:p>
          <a:p>
            <a:pPr lvl="1">
              <a:lnSpc>
                <a:spcPct val="120000"/>
              </a:lnSpc>
            </a:pPr>
            <a:r>
              <a:rPr lang="en-GB" dirty="0"/>
              <a:t>IOGP recommends you use examples from your own site or company history. </a:t>
            </a:r>
          </a:p>
          <a:p>
            <a:pPr lvl="1">
              <a:lnSpc>
                <a:spcPct val="120000"/>
              </a:lnSpc>
            </a:pPr>
            <a:r>
              <a:rPr lang="en-GB" dirty="0"/>
              <a:t>Case Studies can be about a fatal event, or a near-miss</a:t>
            </a:r>
          </a:p>
          <a:p>
            <a:pPr lvl="1">
              <a:lnSpc>
                <a:spcPct val="120000"/>
              </a:lnSpc>
            </a:pPr>
            <a:r>
              <a:rPr lang="en-GB" dirty="0"/>
              <a:t>IOGP is developing nine ‘Rule in a Minute’ video animations that can compliment this introduction. These will be available by the end of September 2018, please visit </a:t>
            </a:r>
            <a:r>
              <a:rPr lang="en-GB" dirty="0">
                <a:hlinkClick r:id="rId2"/>
              </a:rPr>
              <a:t>https://www.iogp.org/life-savingrules/</a:t>
            </a:r>
            <a:r>
              <a:rPr lang="en-GB" dirty="0"/>
              <a:t> to download</a:t>
            </a:r>
          </a:p>
          <a:p>
            <a:pPr marL="0" indent="0">
              <a:lnSpc>
                <a:spcPct val="110000"/>
              </a:lnSpc>
              <a:buNone/>
            </a:pPr>
            <a:endParaRPr lang="en-GB" b="1" dirty="0"/>
          </a:p>
        </p:txBody>
      </p:sp>
    </p:spTree>
    <p:extLst>
      <p:ext uri="{BB962C8B-B14F-4D97-AF65-F5344CB8AC3E}">
        <p14:creationId xmlns:p14="http://schemas.microsoft.com/office/powerpoint/2010/main" val="366171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180975"/>
            <a:r>
              <a:rPr lang="en-GB" dirty="0">
                <a:solidFill>
                  <a:schemeClr val="bg2"/>
                </a:solidFill>
              </a:rPr>
              <a:t>Confined Space: </a:t>
            </a:r>
            <a:r>
              <a:rPr lang="en-GB" i="1" dirty="0">
                <a:solidFill>
                  <a:schemeClr val="bg1"/>
                </a:solidFill>
              </a:rPr>
              <a:t>Obtain authorisation </a:t>
            </a:r>
            <a:br>
              <a:rPr lang="en-GB" i="1" dirty="0">
                <a:solidFill>
                  <a:schemeClr val="bg1"/>
                </a:solidFill>
              </a:rPr>
            </a:br>
            <a:r>
              <a:rPr lang="en-GB" i="1" dirty="0">
                <a:solidFill>
                  <a:schemeClr val="bg1"/>
                </a:solidFill>
              </a:rPr>
              <a:t>before entering a confined space</a:t>
            </a:r>
            <a:endParaRPr lang="en-GB" dirty="0">
              <a:solidFill>
                <a:schemeClr val="bg2"/>
              </a:solidFill>
            </a:endParaRPr>
          </a:p>
        </p:txBody>
      </p:sp>
      <p:sp>
        <p:nvSpPr>
          <p:cNvPr id="6" name="Rectangle 5">
            <a:extLst>
              <a:ext uri="{FF2B5EF4-FFF2-40B4-BE49-F238E27FC236}">
                <a16:creationId xmlns:a16="http://schemas.microsoft.com/office/drawing/2014/main" id="{C09CA993-BC8E-4E79-80E3-1DFB06BD579E}"/>
              </a:ext>
            </a:extLst>
          </p:cNvPr>
          <p:cNvSpPr/>
          <p:nvPr/>
        </p:nvSpPr>
        <p:spPr>
          <a:xfrm>
            <a:off x="360000" y="1620000"/>
            <a:ext cx="11645456" cy="2215991"/>
          </a:xfrm>
          <a:prstGeom prst="rect">
            <a:avLst/>
          </a:prstGeom>
        </p:spPr>
        <p:txBody>
          <a:bodyPr wrap="square">
            <a:spAutoFit/>
          </a:bodyPr>
          <a:lstStyle/>
          <a:p>
            <a:r>
              <a:rPr lang="en-US" sz="2300" b="1" u="sng" dirty="0"/>
              <a:t>Case Study</a:t>
            </a:r>
          </a:p>
          <a:p>
            <a:r>
              <a:rPr lang="en-GB" sz="2300" dirty="0"/>
              <a:t>Two Welders were working together to repair an external weld on a vertically orientated pipe spool. Following the completion of the repair, one of the welders placed a ladder inside the pipe spool and entered the pipe to inspect the weld repair. Upon entering the pipe they collapsed. The other welder went to try to rescue his colleague, entered the pipe and also collapsed. Both welders died. </a:t>
            </a:r>
            <a:endParaRPr lang="en-US" sz="2300" dirty="0"/>
          </a:p>
        </p:txBody>
      </p:sp>
      <p:pic>
        <p:nvPicPr>
          <p:cNvPr id="9" name="Content Placeholder 10">
            <a:extLst>
              <a:ext uri="{FF2B5EF4-FFF2-40B4-BE49-F238E27FC236}">
                <a16:creationId xmlns:a16="http://schemas.microsoft.com/office/drawing/2014/main" id="{AF53D29F-32CA-B247-8B44-6E4DEAD245B6}"/>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10" name="Rectangle: Rounded Corners 9">
            <a:extLst>
              <a:ext uri="{FF2B5EF4-FFF2-40B4-BE49-F238E27FC236}">
                <a16:creationId xmlns:a16="http://schemas.microsoft.com/office/drawing/2014/main" id="{2C605CBC-494B-4D86-A77F-CC4CEC72AFF6}"/>
              </a:ext>
            </a:extLst>
          </p:cNvPr>
          <p:cNvSpPr/>
          <p:nvPr/>
        </p:nvSpPr>
        <p:spPr>
          <a:xfrm>
            <a:off x="344684" y="4056534"/>
            <a:ext cx="11645456" cy="2032897"/>
          </a:xfrm>
          <a:prstGeom prst="roundRect">
            <a:avLst/>
          </a:prstGeom>
          <a:ln w="28575">
            <a:solidFill>
              <a:schemeClr val="accent2"/>
            </a:solidFill>
          </a:ln>
        </p:spPr>
        <p:txBody>
          <a:bodyPr wrap="square">
            <a:spAutoFit/>
          </a:bodyPr>
          <a:lstStyle/>
          <a:p>
            <a:pPr>
              <a:lnSpc>
                <a:spcPct val="90000"/>
              </a:lnSpc>
            </a:pPr>
            <a:r>
              <a:rPr lang="en-GB" dirty="0"/>
              <a:t>A confined space, such as a vessel, tank, pipe, cellar, or excavation can contain:</a:t>
            </a:r>
          </a:p>
          <a:p>
            <a:pPr marL="285750" indent="-285750">
              <a:lnSpc>
                <a:spcPct val="90000"/>
              </a:lnSpc>
              <a:buFontTx/>
              <a:buChar char="-"/>
            </a:pPr>
            <a:r>
              <a:rPr lang="en-GB" dirty="0"/>
              <a:t>explosive gas, </a:t>
            </a:r>
          </a:p>
          <a:p>
            <a:pPr marL="285750" indent="-285750">
              <a:lnSpc>
                <a:spcPct val="90000"/>
              </a:lnSpc>
              <a:buFontTx/>
              <a:buChar char="-"/>
            </a:pPr>
            <a:r>
              <a:rPr lang="en-GB" dirty="0"/>
              <a:t>toxic or asphyxiating atmosphere</a:t>
            </a:r>
          </a:p>
          <a:p>
            <a:pPr marL="285750" indent="-285750">
              <a:lnSpc>
                <a:spcPct val="90000"/>
              </a:lnSpc>
              <a:buFontTx/>
              <a:buChar char="-"/>
            </a:pPr>
            <a:r>
              <a:rPr lang="en-GB" dirty="0"/>
              <a:t>or other dangers such: as energy releases, lack of oxygen, exposure to hazardous chemicals, things that can fall on you or crush you, or that you can fall from.</a:t>
            </a:r>
          </a:p>
          <a:p>
            <a:pPr>
              <a:lnSpc>
                <a:spcPct val="90000"/>
              </a:lnSpc>
            </a:pPr>
            <a:endParaRPr lang="en-GB" dirty="0"/>
          </a:p>
          <a:p>
            <a:pPr>
              <a:lnSpc>
                <a:spcPct val="90000"/>
              </a:lnSpc>
            </a:pPr>
            <a:r>
              <a:rPr lang="en-GB" dirty="0"/>
              <a:t>Authorised access keeps you safe.</a:t>
            </a:r>
            <a:endParaRPr lang="en-GB" dirty="0">
              <a:latin typeface="Tahoma" pitchFamily="34" charset="0"/>
              <a:cs typeface="Tahoma" pitchFamily="34" charset="0"/>
            </a:endParaRPr>
          </a:p>
        </p:txBody>
      </p:sp>
    </p:spTree>
    <p:extLst>
      <p:ext uri="{BB962C8B-B14F-4D97-AF65-F5344CB8AC3E}">
        <p14:creationId xmlns:p14="http://schemas.microsoft.com/office/powerpoint/2010/main" val="194778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Driving</a:t>
            </a:r>
          </a:p>
        </p:txBody>
      </p:sp>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Follow safe driving rules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always wear a seatbelt</a:t>
            </a:r>
          </a:p>
          <a:p>
            <a:pPr marL="285750" indent="-285750">
              <a:spcAft>
                <a:spcPts val="800"/>
              </a:spcAft>
              <a:buFont typeface="Arial" panose="020B0604020202020204" pitchFamily="34" charset="0"/>
              <a:buChar char="•"/>
            </a:pPr>
            <a:r>
              <a:rPr lang="en-GB" dirty="0">
                <a:solidFill>
                  <a:schemeClr val="tx2"/>
                </a:solidFill>
              </a:rPr>
              <a:t>I do not exceed the speed limit, and reduce my speed for road conditions</a:t>
            </a:r>
          </a:p>
          <a:p>
            <a:pPr marL="285750" indent="-285750">
              <a:spcAft>
                <a:spcPts val="800"/>
              </a:spcAft>
              <a:buFont typeface="Arial" panose="020B0604020202020204" pitchFamily="34" charset="0"/>
              <a:buChar char="•"/>
            </a:pPr>
            <a:r>
              <a:rPr lang="en-GB" dirty="0">
                <a:solidFill>
                  <a:schemeClr val="tx2"/>
                </a:solidFill>
              </a:rPr>
              <a:t>I do not use phones or operate devices while driving</a:t>
            </a:r>
          </a:p>
          <a:p>
            <a:pPr marL="285750" indent="-285750">
              <a:spcAft>
                <a:spcPts val="800"/>
              </a:spcAft>
              <a:buFont typeface="Arial" panose="020B0604020202020204" pitchFamily="34" charset="0"/>
              <a:buChar char="•"/>
            </a:pPr>
            <a:r>
              <a:rPr lang="en-GB" dirty="0">
                <a:solidFill>
                  <a:schemeClr val="tx2"/>
                </a:solidFill>
              </a:rPr>
              <a:t>I am fit, rested and fully alert while driving</a:t>
            </a:r>
          </a:p>
          <a:p>
            <a:pPr marL="285750" indent="-285750">
              <a:spcAft>
                <a:spcPts val="800"/>
              </a:spcAft>
              <a:buFont typeface="Arial" panose="020B0604020202020204" pitchFamily="34" charset="0"/>
              <a:buChar char="•"/>
            </a:pPr>
            <a:r>
              <a:rPr lang="en-GB" dirty="0">
                <a:solidFill>
                  <a:schemeClr val="tx2"/>
                </a:solidFill>
              </a:rPr>
              <a:t>I follow journey management requirements </a:t>
            </a:r>
          </a:p>
        </p:txBody>
      </p:sp>
      <p:pic>
        <p:nvPicPr>
          <p:cNvPr id="5" name="Graphic 4" descr="Video camera">
            <a:extLst>
              <a:ext uri="{FF2B5EF4-FFF2-40B4-BE49-F238E27FC236}">
                <a16:creationId xmlns:a16="http://schemas.microsoft.com/office/drawing/2014/main" id="{95439967-4D37-413B-A5D1-D6AD1F8278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12101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180975"/>
            <a:r>
              <a:rPr lang="en-GB" dirty="0">
                <a:solidFill>
                  <a:schemeClr val="bg2"/>
                </a:solidFill>
              </a:rPr>
              <a:t>Driving: </a:t>
            </a:r>
            <a:r>
              <a:rPr lang="en-GB" i="1" dirty="0">
                <a:solidFill>
                  <a:schemeClr val="bg2"/>
                </a:solidFill>
              </a:rPr>
              <a:t>Follow safe driving rules</a:t>
            </a:r>
          </a:p>
        </p:txBody>
      </p:sp>
      <p:sp>
        <p:nvSpPr>
          <p:cNvPr id="2" name="Rectangle 1"/>
          <p:cNvSpPr/>
          <p:nvPr/>
        </p:nvSpPr>
        <p:spPr>
          <a:xfrm>
            <a:off x="360000" y="1620000"/>
            <a:ext cx="11500882" cy="2569934"/>
          </a:xfrm>
          <a:prstGeom prst="rect">
            <a:avLst/>
          </a:prstGeom>
        </p:spPr>
        <p:txBody>
          <a:bodyPr wrap="square">
            <a:spAutoFit/>
          </a:bodyPr>
          <a:lstStyle/>
          <a:p>
            <a:r>
              <a:rPr lang="en-US" sz="2300" b="1" u="sng" dirty="0"/>
              <a:t>Case Study</a:t>
            </a:r>
            <a:br>
              <a:rPr lang="en-US" sz="2300" b="1" u="sng" dirty="0"/>
            </a:br>
            <a:r>
              <a:rPr lang="en-US" sz="2300" dirty="0"/>
              <a:t>A third party vehicle was overtaking in an unsafe place.  </a:t>
            </a:r>
          </a:p>
          <a:p>
            <a:r>
              <a:rPr lang="en-US" sz="2300" dirty="0"/>
              <a:t>It hit a Company vehicle head on.</a:t>
            </a:r>
          </a:p>
          <a:p>
            <a:endParaRPr lang="en-US" sz="2300" dirty="0"/>
          </a:p>
          <a:p>
            <a:r>
              <a:rPr lang="en-US" sz="2300" dirty="0"/>
              <a:t>Both vehicles were severely damaged in the crash. The company driver and passengers were wearing seatbelts and walked away from the crash. The driver of the other vehicle was not wearing a seatbelt and did not survive. </a:t>
            </a:r>
            <a:endParaRPr lang="en-US" sz="2300" b="1" u="sng" dirty="0"/>
          </a:p>
        </p:txBody>
      </p:sp>
      <p:pic>
        <p:nvPicPr>
          <p:cNvPr id="9" name="Content Placeholder 10">
            <a:extLst>
              <a:ext uri="{FF2B5EF4-FFF2-40B4-BE49-F238E27FC236}">
                <a16:creationId xmlns:a16="http://schemas.microsoft.com/office/drawing/2014/main" id="{08F6F5A9-B91A-F04A-B7AE-7AE98C8DB7B2}"/>
              </a:ext>
            </a:extLst>
          </p:cNvPr>
          <p:cNvPicPr>
            <a:picLocks noGrp="1" noChangeAspect="1"/>
          </p:cNvPicPr>
          <p:nvPr>
            <p:ph idx="1"/>
          </p:nvPr>
        </p:nvPicPr>
        <p:blipFill>
          <a:blip r:embed="rId3"/>
          <a:stretch>
            <a:fillRect/>
          </a:stretch>
        </p:blipFill>
        <p:spPr>
          <a:xfrm>
            <a:off x="10800000" y="180000"/>
            <a:ext cx="1079631" cy="1081154"/>
          </a:xfrm>
          <a:prstGeom prst="ellipse">
            <a:avLst/>
          </a:prstGeom>
          <a:ln w="25400" cap="rnd">
            <a:solidFill>
              <a:schemeClr val="bg1"/>
            </a:solidFill>
            <a:prstDash val="solid"/>
          </a:ln>
          <a:effectLst/>
        </p:spPr>
      </p:pic>
      <p:sp>
        <p:nvSpPr>
          <p:cNvPr id="6" name="Rectangle: Rounded Corners 5">
            <a:extLst>
              <a:ext uri="{FF2B5EF4-FFF2-40B4-BE49-F238E27FC236}">
                <a16:creationId xmlns:a16="http://schemas.microsoft.com/office/drawing/2014/main" id="{1FC15DF8-13DA-4750-84F5-0A23CF0665B5}"/>
              </a:ext>
            </a:extLst>
          </p:cNvPr>
          <p:cNvSpPr/>
          <p:nvPr/>
        </p:nvSpPr>
        <p:spPr>
          <a:xfrm>
            <a:off x="152812" y="4653136"/>
            <a:ext cx="11886375" cy="1440000"/>
          </a:xfrm>
          <a:prstGeom prst="roundRect">
            <a:avLst/>
          </a:prstGeom>
          <a:ln w="28575">
            <a:solidFill>
              <a:schemeClr val="accent2"/>
            </a:solidFill>
          </a:ln>
        </p:spPr>
        <p:txBody>
          <a:bodyPr wrap="square" anchor="t">
            <a:noAutofit/>
          </a:bodyPr>
          <a:lstStyle/>
          <a:p>
            <a:pPr>
              <a:lnSpc>
                <a:spcPct val="90000"/>
              </a:lnSpc>
            </a:pPr>
            <a:r>
              <a:rPr lang="en-GB" dirty="0"/>
              <a:t>Both driver and passengers should take responsibility for each other’s safety, for example by ensuring all occupants are wearing a seatbelt and the driver is not</a:t>
            </a:r>
            <a:r>
              <a:rPr lang="en-GB" dirty="0">
                <a:cs typeface="Arial"/>
              </a:rPr>
              <a:t> distracted or fatigued.</a:t>
            </a:r>
          </a:p>
          <a:p>
            <a:pPr>
              <a:lnSpc>
                <a:spcPct val="90000"/>
              </a:lnSpc>
            </a:pPr>
            <a:endParaRPr lang="en-GB" dirty="0">
              <a:cs typeface="Arial"/>
            </a:endParaRPr>
          </a:p>
          <a:p>
            <a:pPr>
              <a:lnSpc>
                <a:spcPct val="90000"/>
              </a:lnSpc>
            </a:pPr>
            <a:r>
              <a:rPr lang="en-GB" dirty="0"/>
              <a:t>Fitness for duty means assuring that an individual can complete a task safely and without unacceptable risk to themselves or other.  This includes not being under the influence of drugs and alcohol.</a:t>
            </a:r>
          </a:p>
        </p:txBody>
      </p:sp>
    </p:spTree>
    <p:extLst>
      <p:ext uri="{BB962C8B-B14F-4D97-AF65-F5344CB8AC3E}">
        <p14:creationId xmlns:p14="http://schemas.microsoft.com/office/powerpoint/2010/main" val="17221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Energy Isolation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Verify isolation and zero energy before work begins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identified all energy sources</a:t>
            </a:r>
          </a:p>
          <a:p>
            <a:pPr marL="285750" indent="-285750">
              <a:spcAft>
                <a:spcPts val="800"/>
              </a:spcAft>
              <a:buFont typeface="Arial" panose="020B0604020202020204" pitchFamily="34" charset="0"/>
              <a:buChar char="•"/>
            </a:pPr>
            <a:r>
              <a:rPr lang="en-GB" dirty="0">
                <a:solidFill>
                  <a:schemeClr val="tx2"/>
                </a:solidFill>
              </a:rPr>
              <a:t>I confirm that hazardous energy sources have been isolated, locked, and tagged</a:t>
            </a:r>
          </a:p>
          <a:p>
            <a:pPr marL="285750" indent="-285750">
              <a:spcAft>
                <a:spcPts val="800"/>
              </a:spcAft>
              <a:buFont typeface="Arial" panose="020B0604020202020204" pitchFamily="34" charset="0"/>
              <a:buChar char="•"/>
            </a:pPr>
            <a:r>
              <a:rPr lang="en-GB" dirty="0">
                <a:solidFill>
                  <a:schemeClr val="tx2"/>
                </a:solidFill>
              </a:rPr>
              <a:t>I have checked there is zero energy and tested for residual or stored energy</a:t>
            </a:r>
          </a:p>
        </p:txBody>
      </p:sp>
      <p:pic>
        <p:nvPicPr>
          <p:cNvPr id="5" name="Graphic 4" descr="Video camera">
            <a:extLst>
              <a:ext uri="{FF2B5EF4-FFF2-40B4-BE49-F238E27FC236}">
                <a16:creationId xmlns:a16="http://schemas.microsoft.com/office/drawing/2014/main" id="{C931EADA-6425-4EEC-B9DC-6007FCAC2B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8875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tabLst>
                <a:tab pos="10220325" algn="l"/>
              </a:tabLst>
            </a:pPr>
            <a:r>
              <a:rPr lang="en-GB" dirty="0">
                <a:solidFill>
                  <a:schemeClr val="bg2"/>
                </a:solidFill>
              </a:rPr>
              <a:t>Energy Isolation: </a:t>
            </a:r>
            <a:r>
              <a:rPr lang="en-GB" i="1" dirty="0">
                <a:solidFill>
                  <a:schemeClr val="bg2"/>
                </a:solidFill>
              </a:rPr>
              <a:t>Verify isolation and </a:t>
            </a:r>
            <a:br>
              <a:rPr lang="en-GB" i="1" dirty="0">
                <a:solidFill>
                  <a:schemeClr val="bg2"/>
                </a:solidFill>
              </a:rPr>
            </a:br>
            <a:r>
              <a:rPr lang="en-GB" i="1" dirty="0">
                <a:solidFill>
                  <a:schemeClr val="bg2"/>
                </a:solidFill>
              </a:rPr>
              <a:t>zero energy before work begins</a:t>
            </a:r>
            <a:br>
              <a:rPr lang="en-GB" dirty="0">
                <a:solidFill>
                  <a:schemeClr val="bg2"/>
                </a:solidFill>
              </a:rPr>
            </a:br>
            <a:endParaRPr lang="en-GB" dirty="0">
              <a:solidFill>
                <a:schemeClr val="bg2"/>
              </a:solidFill>
            </a:endParaRPr>
          </a:p>
        </p:txBody>
      </p:sp>
      <p:sp>
        <p:nvSpPr>
          <p:cNvPr id="5" name="Rectangle 4">
            <a:extLst>
              <a:ext uri="{FF2B5EF4-FFF2-40B4-BE49-F238E27FC236}">
                <a16:creationId xmlns:a16="http://schemas.microsoft.com/office/drawing/2014/main" id="{9F2EB9E5-17CA-4EEB-A70E-79B5D00F594C}"/>
              </a:ext>
            </a:extLst>
          </p:cNvPr>
          <p:cNvSpPr/>
          <p:nvPr/>
        </p:nvSpPr>
        <p:spPr>
          <a:xfrm>
            <a:off x="360000" y="1620000"/>
            <a:ext cx="11404603" cy="1862048"/>
          </a:xfrm>
          <a:prstGeom prst="rect">
            <a:avLst/>
          </a:prstGeom>
        </p:spPr>
        <p:txBody>
          <a:bodyPr wrap="square">
            <a:spAutoFit/>
          </a:bodyPr>
          <a:lstStyle/>
          <a:p>
            <a:r>
              <a:rPr lang="en-US" sz="2300" b="1" u="sng" dirty="0"/>
              <a:t>Case Study</a:t>
            </a:r>
            <a:br>
              <a:rPr lang="en-US" sz="2300" b="1" u="sng" dirty="0"/>
            </a:br>
            <a:r>
              <a:rPr lang="en-GB" sz="2300" dirty="0"/>
              <a:t>A contractor employee was electrocuted when a new power pole was raised prematurely and contacted an energised overhead electrical line, conducting current through the pole’s ground wire to a worker on the ground. The new power pole was being installed between two existing poles that held the energised overhead lines. </a:t>
            </a:r>
            <a:endParaRPr lang="en-US" sz="2300" dirty="0"/>
          </a:p>
        </p:txBody>
      </p:sp>
      <p:pic>
        <p:nvPicPr>
          <p:cNvPr id="9" name="Content Placeholder 10">
            <a:extLst>
              <a:ext uri="{FF2B5EF4-FFF2-40B4-BE49-F238E27FC236}">
                <a16:creationId xmlns:a16="http://schemas.microsoft.com/office/drawing/2014/main" id="{281CEFFB-82CF-2E49-94E3-2B2FF312B1CF}"/>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24D62E58-25D9-4A47-B103-1E7CBADFB357}"/>
              </a:ext>
            </a:extLst>
          </p:cNvPr>
          <p:cNvSpPr/>
          <p:nvPr/>
        </p:nvSpPr>
        <p:spPr>
          <a:xfrm>
            <a:off x="353946" y="3960910"/>
            <a:ext cx="11520000" cy="1989040"/>
          </a:xfrm>
          <a:prstGeom prst="roundRect">
            <a:avLst/>
          </a:prstGeom>
          <a:ln w="28575">
            <a:solidFill>
              <a:schemeClr val="accent2"/>
            </a:solidFill>
          </a:ln>
        </p:spPr>
        <p:txBody>
          <a:bodyPr wrap="square" anchor="t">
            <a:noAutofit/>
          </a:bodyPr>
          <a:lstStyle/>
          <a:p>
            <a:pPr>
              <a:spcAft>
                <a:spcPts val="1200"/>
              </a:spcAft>
            </a:pPr>
            <a:r>
              <a:rPr lang="en-GB" dirty="0"/>
              <a:t>Energy isolation separates people from hazards such as electricity, pressure and energised equipment. </a:t>
            </a:r>
          </a:p>
          <a:p>
            <a:pPr>
              <a:spcAft>
                <a:spcPts val="1200"/>
              </a:spcAft>
            </a:pPr>
            <a:r>
              <a:rPr lang="en-GB" dirty="0"/>
              <a:t>Energy isolation also provides protection from potential energy sources e.g. positioning valves to prevent tanks filling with materials due to gravity.</a:t>
            </a:r>
          </a:p>
          <a:p>
            <a:pPr>
              <a:spcAft>
                <a:spcPts val="1200"/>
              </a:spcAft>
            </a:pPr>
            <a:r>
              <a:rPr lang="en-GB" dirty="0"/>
              <a:t>Any stored energy (hydraulic or pneumatic power, for instance) should also be released before the work starts.</a:t>
            </a:r>
            <a:endParaRPr lang="en-GB" dirty="0">
              <a:cs typeface="Arial"/>
            </a:endParaRPr>
          </a:p>
        </p:txBody>
      </p:sp>
    </p:spTree>
    <p:extLst>
      <p:ext uri="{BB962C8B-B14F-4D97-AF65-F5344CB8AC3E}">
        <p14:creationId xmlns:p14="http://schemas.microsoft.com/office/powerpoint/2010/main" val="333263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40000"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lstStyle/>
          <a:p>
            <a:pPr marL="90488"/>
            <a:r>
              <a:rPr lang="en-GB" dirty="0">
                <a:solidFill>
                  <a:schemeClr val="bg2"/>
                </a:solidFill>
              </a:rPr>
              <a:t>Hot Work</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Control flammables and ignition sources</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identify and control ignition sources</a:t>
            </a:r>
          </a:p>
          <a:p>
            <a:pPr marL="285750" indent="-285750">
              <a:buFont typeface="Arial" panose="020B0604020202020204" pitchFamily="34" charset="0"/>
              <a:buChar char="•"/>
            </a:pPr>
            <a:r>
              <a:rPr lang="en-GB" dirty="0">
                <a:solidFill>
                  <a:schemeClr val="tx2"/>
                </a:solidFill>
              </a:rPr>
              <a:t>Before starting any hot work:</a:t>
            </a:r>
          </a:p>
          <a:p>
            <a:pPr marL="742950" lvl="1" indent="-285750">
              <a:buFont typeface="Symbol" panose="05050102010706020507" pitchFamily="18" charset="2"/>
              <a:buChar char=""/>
            </a:pPr>
            <a:r>
              <a:rPr lang="en-GB" dirty="0">
                <a:solidFill>
                  <a:schemeClr val="tx2"/>
                </a:solidFill>
              </a:rPr>
              <a:t>I confirm flammable material has been removed or isolated</a:t>
            </a:r>
          </a:p>
          <a:p>
            <a:pPr marL="742950" lvl="1" indent="-285750">
              <a:spcAft>
                <a:spcPts val="800"/>
              </a:spcAft>
              <a:buFont typeface="Symbol" panose="05050102010706020507" pitchFamily="18" charset="2"/>
              <a:buChar char=""/>
            </a:pPr>
            <a:r>
              <a:rPr lang="en-GB" dirty="0">
                <a:solidFill>
                  <a:schemeClr val="tx2"/>
                </a:solidFill>
              </a:rPr>
              <a:t>I obtain authorisation</a:t>
            </a:r>
          </a:p>
          <a:p>
            <a:pPr marL="285750" indent="-285750">
              <a:buFont typeface="Arial" panose="020B0604020202020204" pitchFamily="34" charset="0"/>
              <a:buChar char="•"/>
            </a:pPr>
            <a:r>
              <a:rPr lang="en-GB" dirty="0">
                <a:solidFill>
                  <a:schemeClr val="tx2"/>
                </a:solidFill>
              </a:rPr>
              <a:t>Before starting hot work in a hazardous area I confirm:</a:t>
            </a:r>
          </a:p>
          <a:p>
            <a:pPr marL="742950" lvl="1" indent="-285750">
              <a:buFont typeface="Symbol" panose="05050102010706020507" pitchFamily="18" charset="2"/>
              <a:buChar char=""/>
            </a:pPr>
            <a:r>
              <a:rPr lang="en-GB" dirty="0">
                <a:solidFill>
                  <a:schemeClr val="tx2"/>
                </a:solidFill>
              </a:rPr>
              <a:t>a gas test has been completed</a:t>
            </a:r>
          </a:p>
          <a:p>
            <a:pPr marL="742950" lvl="1" indent="-285750">
              <a:buFont typeface="Symbol" panose="05050102010706020507" pitchFamily="18" charset="2"/>
              <a:buChar char=""/>
            </a:pPr>
            <a:r>
              <a:rPr lang="en-GB" dirty="0">
                <a:solidFill>
                  <a:schemeClr val="tx2"/>
                </a:solidFill>
              </a:rPr>
              <a:t>gas will be monitored continually</a:t>
            </a:r>
          </a:p>
        </p:txBody>
      </p:sp>
      <p:pic>
        <p:nvPicPr>
          <p:cNvPr id="5" name="Graphic 4" descr="Video camera">
            <a:extLst>
              <a:ext uri="{FF2B5EF4-FFF2-40B4-BE49-F238E27FC236}">
                <a16:creationId xmlns:a16="http://schemas.microsoft.com/office/drawing/2014/main" id="{821A2441-2EEE-48A3-957C-23C512741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03051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Hot Work: </a:t>
            </a:r>
            <a:r>
              <a:rPr lang="en-GB" i="1" dirty="0">
                <a:solidFill>
                  <a:schemeClr val="bg1"/>
                </a:solidFill>
              </a:rPr>
              <a:t>Control flammables </a:t>
            </a:r>
            <a:br>
              <a:rPr lang="en-GB" i="1" dirty="0">
                <a:solidFill>
                  <a:schemeClr val="bg1"/>
                </a:solidFill>
              </a:rPr>
            </a:br>
            <a:r>
              <a:rPr lang="en-GB" i="1" dirty="0">
                <a:solidFill>
                  <a:schemeClr val="bg1"/>
                </a:solidFill>
              </a:rPr>
              <a:t>and ignition sources</a:t>
            </a:r>
          </a:p>
        </p:txBody>
      </p:sp>
      <p:sp>
        <p:nvSpPr>
          <p:cNvPr id="9" name="Rectangle 8">
            <a:extLst>
              <a:ext uri="{FF2B5EF4-FFF2-40B4-BE49-F238E27FC236}">
                <a16:creationId xmlns:a16="http://schemas.microsoft.com/office/drawing/2014/main" id="{4DFF291E-61D6-4275-A782-8452440410C6}"/>
              </a:ext>
            </a:extLst>
          </p:cNvPr>
          <p:cNvSpPr/>
          <p:nvPr/>
        </p:nvSpPr>
        <p:spPr>
          <a:xfrm>
            <a:off x="360000" y="1620000"/>
            <a:ext cx="11261019" cy="2569934"/>
          </a:xfrm>
          <a:prstGeom prst="rect">
            <a:avLst/>
          </a:prstGeom>
        </p:spPr>
        <p:txBody>
          <a:bodyPr wrap="square">
            <a:spAutoFit/>
          </a:bodyPr>
          <a:lstStyle/>
          <a:p>
            <a:r>
              <a:rPr lang="en-US" sz="2300" b="1" u="sng" dirty="0"/>
              <a:t>Case Study</a:t>
            </a:r>
            <a:br>
              <a:rPr lang="en-US" sz="2300" b="1" u="sng" dirty="0"/>
            </a:br>
            <a:r>
              <a:rPr lang="en-GB" sz="2300" dirty="0"/>
              <a:t>Three contractors died and one contractor suffered serious injuries in an explosion and fire at an oil field. The contractors, were standing on top of a series of four oil production tanks. They were preparing to weld piping to the tanks when a welding tool likely ignited flammable vapours from the tanks.</a:t>
            </a:r>
          </a:p>
          <a:p>
            <a:endParaRPr lang="en-GB" sz="2300" dirty="0"/>
          </a:p>
          <a:p>
            <a:r>
              <a:rPr lang="en-US" sz="2300" dirty="0"/>
              <a:t>Click </a:t>
            </a:r>
            <a:r>
              <a:rPr lang="en-US" sz="2300" dirty="0">
                <a:hlinkClick r:id="rId3"/>
              </a:rPr>
              <a:t>here</a:t>
            </a:r>
            <a:r>
              <a:rPr lang="en-US" sz="2300" dirty="0"/>
              <a:t> to see a video produced by the CSB</a:t>
            </a:r>
          </a:p>
        </p:txBody>
      </p:sp>
      <p:pic>
        <p:nvPicPr>
          <p:cNvPr id="10" name="Content Placeholder 10">
            <a:extLst>
              <a:ext uri="{FF2B5EF4-FFF2-40B4-BE49-F238E27FC236}">
                <a16:creationId xmlns:a16="http://schemas.microsoft.com/office/drawing/2014/main" id="{115D535E-8398-6A4C-9354-D887B4F4FFD0}"/>
              </a:ext>
            </a:extLst>
          </p:cNvPr>
          <p:cNvPicPr>
            <a:picLocks noChangeAspect="1"/>
          </p:cNvPicPr>
          <p:nvPr/>
        </p:nvPicPr>
        <p:blipFill>
          <a:blip r:embed="rId4"/>
          <a:stretch>
            <a:fillRect/>
          </a:stretch>
        </p:blipFill>
        <p:spPr>
          <a:xfrm>
            <a:off x="10799999" y="179999"/>
            <a:ext cx="1080000" cy="1081523"/>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5101C024-A0D1-4680-A365-EAB2CA330B10}"/>
              </a:ext>
            </a:extLst>
          </p:cNvPr>
          <p:cNvSpPr/>
          <p:nvPr/>
        </p:nvSpPr>
        <p:spPr>
          <a:xfrm>
            <a:off x="360000" y="4369934"/>
            <a:ext cx="11640656" cy="1768186"/>
          </a:xfrm>
          <a:prstGeom prst="roundRect">
            <a:avLst/>
          </a:prstGeom>
          <a:ln w="28575">
            <a:solidFill>
              <a:schemeClr val="accent2"/>
            </a:solidFill>
          </a:ln>
        </p:spPr>
        <p:txBody>
          <a:bodyPr wrap="square">
            <a:noAutofit/>
          </a:bodyPr>
          <a:lstStyle/>
          <a:p>
            <a:pPr>
              <a:spcAft>
                <a:spcPts val="1200"/>
              </a:spcAft>
            </a:pPr>
            <a:r>
              <a:rPr lang="en-GB" dirty="0"/>
              <a:t>Ignition sources are open flames or sources of heat that could ignite materials in the work area such as welding, grinding, smoking, torching, (un)loading of hazardous materials, internal combustion engines, chemical reactions, batteries, etc</a:t>
            </a:r>
          </a:p>
          <a:p>
            <a:pPr>
              <a:spcAft>
                <a:spcPts val="1200"/>
              </a:spcAft>
            </a:pPr>
            <a:r>
              <a:rPr lang="en-GB" dirty="0"/>
              <a:t>Hot work includes any work that creates an ignition source performed in an area which has potential for hydrocarbons or flammable materials. </a:t>
            </a:r>
          </a:p>
        </p:txBody>
      </p:sp>
    </p:spTree>
    <p:extLst>
      <p:ext uri="{BB962C8B-B14F-4D97-AF65-F5344CB8AC3E}">
        <p14:creationId xmlns:p14="http://schemas.microsoft.com/office/powerpoint/2010/main" val="32613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Line of Fire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Keep yourself and others out of the </a:t>
            </a:r>
            <a:br>
              <a:rPr lang="en-GB" sz="2000" b="1" dirty="0">
                <a:solidFill>
                  <a:schemeClr val="accent3"/>
                </a:solidFill>
              </a:rPr>
            </a:br>
            <a:r>
              <a:rPr lang="en-GB" sz="2000" b="1" dirty="0">
                <a:solidFill>
                  <a:schemeClr val="accent3"/>
                </a:solidFill>
              </a:rPr>
              <a:t>line of fire</a:t>
            </a:r>
          </a:p>
          <a:p>
            <a:endParaRPr lang="en-GB" b="1" dirty="0">
              <a:solidFill>
                <a:schemeClr val="accent3"/>
              </a:solidFill>
            </a:endParaRPr>
          </a:p>
          <a:p>
            <a:pPr marL="285750" indent="-285750">
              <a:buFont typeface="Arial" panose="020B0604020202020204" pitchFamily="34" charset="0"/>
              <a:buChar char="•"/>
            </a:pPr>
            <a:r>
              <a:rPr lang="en-GB" dirty="0">
                <a:solidFill>
                  <a:schemeClr val="tx2"/>
                </a:solidFill>
              </a:rPr>
              <a:t>I position myself to avoid:</a:t>
            </a:r>
          </a:p>
          <a:p>
            <a:pPr marL="742950" lvl="1" indent="-285750">
              <a:buFont typeface="Symbol" panose="05050102010706020507" pitchFamily="18" charset="2"/>
              <a:buChar char=""/>
            </a:pPr>
            <a:r>
              <a:rPr lang="en-GB" dirty="0">
                <a:solidFill>
                  <a:schemeClr val="tx2"/>
                </a:solidFill>
              </a:rPr>
              <a:t>moving objects </a:t>
            </a:r>
          </a:p>
          <a:p>
            <a:pPr marL="742950" lvl="1" indent="-285750">
              <a:buFont typeface="Symbol" panose="05050102010706020507" pitchFamily="18" charset="2"/>
              <a:buChar char=""/>
            </a:pPr>
            <a:r>
              <a:rPr lang="en-GB" dirty="0">
                <a:solidFill>
                  <a:schemeClr val="tx2"/>
                </a:solidFill>
              </a:rPr>
              <a:t>vehicles</a:t>
            </a:r>
          </a:p>
          <a:p>
            <a:pPr marL="742950" lvl="1" indent="-285750">
              <a:buFont typeface="Symbol" panose="05050102010706020507" pitchFamily="18" charset="2"/>
              <a:buChar char=""/>
            </a:pPr>
            <a:r>
              <a:rPr lang="en-GB" dirty="0">
                <a:solidFill>
                  <a:schemeClr val="tx2"/>
                </a:solidFill>
              </a:rPr>
              <a:t>pressure releases </a:t>
            </a:r>
          </a:p>
          <a:p>
            <a:pPr marL="742950" lvl="1" indent="-285750">
              <a:spcAft>
                <a:spcPts val="800"/>
              </a:spcAft>
              <a:buFont typeface="Symbol" panose="05050102010706020507" pitchFamily="18" charset="2"/>
              <a:buChar char=""/>
            </a:pPr>
            <a:r>
              <a:rPr lang="en-GB" dirty="0">
                <a:solidFill>
                  <a:schemeClr val="tx2"/>
                </a:solidFill>
              </a:rPr>
              <a:t>dropped objects</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buFont typeface="Arial" panose="020B0604020202020204" pitchFamily="34" charset="0"/>
              <a:buChar char="•"/>
            </a:pPr>
            <a:r>
              <a:rPr lang="en-GB" dirty="0">
                <a:solidFill>
                  <a:schemeClr val="tx2"/>
                </a:solidFill>
              </a:rPr>
              <a:t>I take action to secure loose objects and report potential dropped objects</a:t>
            </a:r>
          </a:p>
        </p:txBody>
      </p:sp>
      <p:pic>
        <p:nvPicPr>
          <p:cNvPr id="5" name="Graphic 4" descr="Video camera">
            <a:extLst>
              <a:ext uri="{FF2B5EF4-FFF2-40B4-BE49-F238E27FC236}">
                <a16:creationId xmlns:a16="http://schemas.microsoft.com/office/drawing/2014/main" id="{BCC73C10-C0B6-4105-A141-9FF91DA5C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0024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Line of Fire: </a:t>
            </a:r>
            <a:r>
              <a:rPr lang="en-GB" i="1" dirty="0">
                <a:solidFill>
                  <a:schemeClr val="bg1"/>
                </a:solidFill>
              </a:rPr>
              <a:t>Keep yourself and others </a:t>
            </a:r>
            <a:br>
              <a:rPr lang="en-GB" i="1" dirty="0">
                <a:solidFill>
                  <a:schemeClr val="bg1"/>
                </a:solidFill>
              </a:rPr>
            </a:br>
            <a:r>
              <a:rPr lang="en-GB" i="1" dirty="0">
                <a:solidFill>
                  <a:schemeClr val="bg1"/>
                </a:solidFill>
              </a:rPr>
              <a:t>out of the line of fire</a:t>
            </a:r>
            <a:br>
              <a:rPr lang="en-GB" dirty="0">
                <a:solidFill>
                  <a:schemeClr val="bg1"/>
                </a:solidFill>
              </a:rPr>
            </a:br>
            <a:endParaRPr lang="en-GB" dirty="0">
              <a:solidFill>
                <a:schemeClr val="bg1"/>
              </a:solidFill>
            </a:endParaRPr>
          </a:p>
        </p:txBody>
      </p:sp>
      <p:sp>
        <p:nvSpPr>
          <p:cNvPr id="5" name="Rectangle 4">
            <a:extLst>
              <a:ext uri="{FF2B5EF4-FFF2-40B4-BE49-F238E27FC236}">
                <a16:creationId xmlns:a16="http://schemas.microsoft.com/office/drawing/2014/main" id="{9A59D963-AB83-4443-B020-D7F76518D8D0}"/>
              </a:ext>
            </a:extLst>
          </p:cNvPr>
          <p:cNvSpPr/>
          <p:nvPr/>
        </p:nvSpPr>
        <p:spPr>
          <a:xfrm>
            <a:off x="360000" y="1620000"/>
            <a:ext cx="11432315" cy="2677656"/>
          </a:xfrm>
          <a:prstGeom prst="rect">
            <a:avLst/>
          </a:prstGeom>
        </p:spPr>
        <p:txBody>
          <a:bodyPr wrap="square" anchor="t" anchorCtr="0">
            <a:noAutofit/>
          </a:bodyPr>
          <a:lstStyle/>
          <a:p>
            <a:r>
              <a:rPr lang="en-US" sz="2300" b="1" u="sng" dirty="0"/>
              <a:t>Case Study</a:t>
            </a:r>
            <a:br>
              <a:rPr lang="en-US" sz="2300" b="1" u="sng" dirty="0"/>
            </a:br>
            <a:r>
              <a:rPr lang="en-US" sz="2300" dirty="0"/>
              <a:t>A truck used for transporting workers, water and equipment was parked at a worksite with the engine still running. During a break, workers approached the truck to get water. All workers but one return to their work. This worker had collected sand bags from the truck and was preparing the bags for use while sitting next to the truck. The driver did not notice him, and without performing any walk-around, started the truck, fatally running over the worker. </a:t>
            </a:r>
          </a:p>
        </p:txBody>
      </p:sp>
      <p:pic>
        <p:nvPicPr>
          <p:cNvPr id="9" name="Content Placeholder 10">
            <a:extLst>
              <a:ext uri="{FF2B5EF4-FFF2-40B4-BE49-F238E27FC236}">
                <a16:creationId xmlns:a16="http://schemas.microsoft.com/office/drawing/2014/main" id="{09D33810-6756-4643-BBF4-E891E4C742D7}"/>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13CB26FC-81D5-447C-BB1D-227C6F6520C6}"/>
              </a:ext>
            </a:extLst>
          </p:cNvPr>
          <p:cNvSpPr/>
          <p:nvPr/>
        </p:nvSpPr>
        <p:spPr>
          <a:xfrm>
            <a:off x="263352" y="4365103"/>
            <a:ext cx="11665296" cy="1656185"/>
          </a:xfrm>
          <a:prstGeom prst="roundRect">
            <a:avLst/>
          </a:prstGeom>
          <a:ln w="28575">
            <a:solidFill>
              <a:schemeClr val="accent2"/>
            </a:solidFill>
          </a:ln>
        </p:spPr>
        <p:txBody>
          <a:bodyPr wrap="square">
            <a:noAutofit/>
          </a:bodyPr>
          <a:lstStyle/>
          <a:p>
            <a:pPr>
              <a:spcAft>
                <a:spcPts val="1200"/>
              </a:spcAft>
            </a:pPr>
            <a:r>
              <a:rPr lang="en-GB" dirty="0"/>
              <a:t>Line of fire hazards are not always obvious or constant, and can be introduced as the task progresses.</a:t>
            </a:r>
          </a:p>
          <a:p>
            <a:pPr>
              <a:spcAft>
                <a:spcPts val="1200"/>
              </a:spcAft>
            </a:pPr>
            <a:r>
              <a:rPr lang="en-GB" dirty="0"/>
              <a:t>At all times individuals continually monitor their surroundings and position themselves to avoid being in the line of fire. This includes ensuring you are visible to vehicle drivers and equipment operators. </a:t>
            </a:r>
          </a:p>
          <a:p>
            <a:pPr>
              <a:spcAft>
                <a:spcPts val="1200"/>
              </a:spcAft>
            </a:pPr>
            <a:r>
              <a:rPr lang="en-GB" dirty="0"/>
              <a:t>Individuals recognise when they create a line of fire hazard and put others or themselves in the line of fire.  </a:t>
            </a:r>
            <a:r>
              <a:rPr lang="en-US" dirty="0"/>
              <a:t> </a:t>
            </a:r>
            <a:endParaRPr lang="en-GB" dirty="0"/>
          </a:p>
        </p:txBody>
      </p:sp>
    </p:spTree>
    <p:extLst>
      <p:ext uri="{BB962C8B-B14F-4D97-AF65-F5344CB8AC3E}">
        <p14:creationId xmlns:p14="http://schemas.microsoft.com/office/powerpoint/2010/main" val="86054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Safe Mechanical Lifting</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Plan lifting operations and control </a:t>
            </a:r>
            <a:br>
              <a:rPr lang="en-GB" sz="2000" b="1" dirty="0">
                <a:solidFill>
                  <a:schemeClr val="accent3"/>
                </a:solidFill>
              </a:rPr>
            </a:br>
            <a:r>
              <a:rPr lang="en-GB" sz="2000" b="1" dirty="0">
                <a:solidFill>
                  <a:schemeClr val="accent3"/>
                </a:solidFill>
              </a:rPr>
              <a:t>the area</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that the equipment and load have been inspected and are fit for purpose</a:t>
            </a:r>
          </a:p>
          <a:p>
            <a:pPr marL="285750" indent="-285750">
              <a:spcAft>
                <a:spcPts val="800"/>
              </a:spcAft>
              <a:buFont typeface="Arial" panose="020B0604020202020204" pitchFamily="34" charset="0"/>
              <a:buChar char="•"/>
            </a:pPr>
            <a:r>
              <a:rPr lang="en-GB" dirty="0">
                <a:solidFill>
                  <a:schemeClr val="tx2"/>
                </a:solidFill>
              </a:rPr>
              <a:t>I only operate equipment that I am qualified to use</a:t>
            </a:r>
          </a:p>
          <a:p>
            <a:pPr marL="285750" indent="-285750">
              <a:spcAft>
                <a:spcPts val="800"/>
              </a:spcAft>
              <a:buFont typeface="Arial" panose="020B0604020202020204" pitchFamily="34" charset="0"/>
              <a:buChar char="•"/>
            </a:pPr>
            <a:r>
              <a:rPr lang="en-GB" dirty="0">
                <a:solidFill>
                  <a:schemeClr val="tx2"/>
                </a:solidFill>
              </a:rPr>
              <a:t>I establish and obey barriers and exclusion zones</a:t>
            </a:r>
          </a:p>
          <a:p>
            <a:pPr marL="285750" indent="-285750">
              <a:spcAft>
                <a:spcPts val="800"/>
              </a:spcAft>
              <a:buFont typeface="Arial" panose="020B0604020202020204" pitchFamily="34" charset="0"/>
              <a:buChar char="•"/>
            </a:pPr>
            <a:r>
              <a:rPr lang="en-GB" dirty="0">
                <a:solidFill>
                  <a:schemeClr val="tx2"/>
                </a:solidFill>
              </a:rPr>
              <a:t>I never walk under a suspended load</a:t>
            </a:r>
          </a:p>
        </p:txBody>
      </p:sp>
      <p:pic>
        <p:nvPicPr>
          <p:cNvPr id="5" name="Graphic 4" descr="Video camera">
            <a:extLst>
              <a:ext uri="{FF2B5EF4-FFF2-40B4-BE49-F238E27FC236}">
                <a16:creationId xmlns:a16="http://schemas.microsoft.com/office/drawing/2014/main" id="{F5CC8318-75E5-4819-965E-7D48988081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99337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E87EBA6-705E-443F-A32F-E1322445A6A3}"/>
              </a:ext>
            </a:extLst>
          </p:cNvPr>
          <p:cNvSpPr txBox="1"/>
          <p:nvPr/>
        </p:nvSpPr>
        <p:spPr>
          <a:xfrm>
            <a:off x="10313372" y="6304920"/>
            <a:ext cx="2592288" cy="261610"/>
          </a:xfrm>
          <a:prstGeom prst="rect">
            <a:avLst/>
          </a:prstGeom>
          <a:noFill/>
        </p:spPr>
        <p:txBody>
          <a:bodyPr wrap="square" rtlCol="0">
            <a:spAutoFit/>
          </a:bodyPr>
          <a:lstStyle/>
          <a:p>
            <a:r>
              <a:rPr lang="en-GB" sz="1100" dirty="0">
                <a:solidFill>
                  <a:schemeClr val="bg2"/>
                </a:solidFill>
              </a:rPr>
              <a:t>Version: 30</a:t>
            </a:r>
            <a:r>
              <a:rPr lang="en-GB" sz="1100" baseline="30000" dirty="0">
                <a:solidFill>
                  <a:schemeClr val="bg2"/>
                </a:solidFill>
              </a:rPr>
              <a:t>th</a:t>
            </a:r>
            <a:r>
              <a:rPr lang="en-GB" sz="1100" dirty="0">
                <a:solidFill>
                  <a:schemeClr val="bg2"/>
                </a:solidFill>
              </a:rPr>
              <a:t> July 2018</a:t>
            </a:r>
          </a:p>
        </p:txBody>
      </p:sp>
      <p:pic>
        <p:nvPicPr>
          <p:cNvPr id="31" name="LSR-logo-animated">
            <a:hlinkClick r:id="" action="ppaction://media"/>
            <a:extLst>
              <a:ext uri="{FF2B5EF4-FFF2-40B4-BE49-F238E27FC236}">
                <a16:creationId xmlns:a16="http://schemas.microsoft.com/office/drawing/2014/main" id="{7B870835-A159-499E-9AD8-DC6E809EC193}"/>
              </a:ext>
            </a:extLst>
          </p:cNvPr>
          <p:cNvPicPr>
            <a:picLocks noChangeAspect="1"/>
          </p:cNvPicPr>
          <p:nvPr>
            <a:videoFile r:link="rId1"/>
            <p:extLst>
              <p:ext uri="{DAA4B4D4-6D71-4841-9C94-3DE7FCFB9230}">
                <p14:media xmlns:p14="http://schemas.microsoft.com/office/powerpoint/2010/main" r:embed="rId2">
                  <p14:trim st="4484" end="3072"/>
                </p14:media>
              </p:ext>
            </p:extLst>
          </p:nvPr>
        </p:nvPicPr>
        <p:blipFill>
          <a:blip r:embed="rId5"/>
          <a:stretch>
            <a:fillRect/>
          </a:stretch>
        </p:blipFill>
        <p:spPr>
          <a:xfrm>
            <a:off x="1487488" y="1120225"/>
            <a:ext cx="9217024" cy="5184695"/>
          </a:xfrm>
          <a:prstGeom prst="rect">
            <a:avLst/>
          </a:prstGeom>
          <a:noFill/>
          <a:ln w="9525" cap="flat" cmpd="sng" algn="ctr">
            <a:noFill/>
            <a:prstDash val="solid"/>
          </a:ln>
          <a:effectLst/>
        </p:spPr>
      </p:pic>
    </p:spTree>
    <p:extLst>
      <p:ext uri="{BB962C8B-B14F-4D97-AF65-F5344CB8AC3E}">
        <p14:creationId xmlns:p14="http://schemas.microsoft.com/office/powerpoint/2010/main" val="3415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4"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1"/>
                </p:tgtEl>
              </p:cMediaNode>
            </p:video>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Safe Mechanical Lifting: </a:t>
            </a:r>
            <a:r>
              <a:rPr lang="en-GB" i="1" dirty="0">
                <a:solidFill>
                  <a:schemeClr val="bg1"/>
                </a:solidFill>
              </a:rPr>
              <a:t>Plan lifting </a:t>
            </a:r>
            <a:br>
              <a:rPr lang="en-GB" i="1" dirty="0">
                <a:solidFill>
                  <a:schemeClr val="bg1"/>
                </a:solidFill>
              </a:rPr>
            </a:br>
            <a:r>
              <a:rPr lang="en-GB" i="1" dirty="0">
                <a:solidFill>
                  <a:schemeClr val="bg1"/>
                </a:solidFill>
              </a:rPr>
              <a:t>operations and control the area</a:t>
            </a:r>
            <a:br>
              <a:rPr lang="en-GB" dirty="0">
                <a:solidFill>
                  <a:schemeClr val="bg1"/>
                </a:solidFill>
              </a:rPr>
            </a:br>
            <a:endParaRPr lang="en-GB" dirty="0">
              <a:solidFill>
                <a:schemeClr val="bg1"/>
              </a:solidFill>
            </a:endParaRPr>
          </a:p>
        </p:txBody>
      </p:sp>
      <p:sp>
        <p:nvSpPr>
          <p:cNvPr id="9" name="Rectangle 8">
            <a:extLst>
              <a:ext uri="{FF2B5EF4-FFF2-40B4-BE49-F238E27FC236}">
                <a16:creationId xmlns:a16="http://schemas.microsoft.com/office/drawing/2014/main" id="{60006E30-9B72-4805-B2C6-A65B24E17ED0}"/>
              </a:ext>
            </a:extLst>
          </p:cNvPr>
          <p:cNvSpPr/>
          <p:nvPr/>
        </p:nvSpPr>
        <p:spPr>
          <a:xfrm>
            <a:off x="360000" y="1620000"/>
            <a:ext cx="11285347" cy="2569934"/>
          </a:xfrm>
          <a:prstGeom prst="rect">
            <a:avLst/>
          </a:prstGeom>
        </p:spPr>
        <p:txBody>
          <a:bodyPr wrap="square">
            <a:spAutoFit/>
          </a:bodyPr>
          <a:lstStyle/>
          <a:p>
            <a:r>
              <a:rPr lang="en-US" sz="2300" b="1" u="sng" dirty="0"/>
              <a:t>Case Study</a:t>
            </a:r>
            <a:br>
              <a:rPr lang="en-US" sz="2300" b="1" u="sng" dirty="0"/>
            </a:br>
            <a:r>
              <a:rPr lang="en-US" sz="2300" dirty="0"/>
              <a:t>A </a:t>
            </a:r>
            <a:r>
              <a:rPr lang="en-GB" sz="2300" dirty="0"/>
              <a:t>crew was pulling out the pump and tubing from a water well to move it to another well. The pipe joints were pulled out directly by connecting the auxiliary hook of a crane with the lifting sub on the pipe joint. As the bottom side of a pipe joint was placed on the ground, and while the top portion was still being lowered, the lifting sub with tubing got disconnected from the crane hook. The pipe fell towards the well where a worker was standing and connecting another lifting sub, fatally injuring him. </a:t>
            </a:r>
            <a:endParaRPr lang="en-US" sz="2300" dirty="0"/>
          </a:p>
        </p:txBody>
      </p:sp>
      <p:pic>
        <p:nvPicPr>
          <p:cNvPr id="10" name="Content Placeholder 10">
            <a:extLst>
              <a:ext uri="{FF2B5EF4-FFF2-40B4-BE49-F238E27FC236}">
                <a16:creationId xmlns:a16="http://schemas.microsoft.com/office/drawing/2014/main" id="{C4C4B466-DF59-ED41-B962-4B40BF8AFCCF}"/>
              </a:ext>
            </a:extLst>
          </p:cNvPr>
          <p:cNvPicPr>
            <a:picLocks noChangeAspect="1"/>
          </p:cNvPicPr>
          <p:nvPr/>
        </p:nvPicPr>
        <p:blipFill>
          <a:blip r:embed="rId3"/>
          <a:stretch>
            <a:fillRect/>
          </a:stretch>
        </p:blipFill>
        <p:spPr>
          <a:xfrm>
            <a:off x="10800000" y="180000"/>
            <a:ext cx="1080120" cy="108012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4AC845CA-75B5-4CB5-9C9F-81A4107F2BB2}"/>
              </a:ext>
            </a:extLst>
          </p:cNvPr>
          <p:cNvSpPr/>
          <p:nvPr/>
        </p:nvSpPr>
        <p:spPr>
          <a:xfrm>
            <a:off x="325157" y="4218874"/>
            <a:ext cx="11737304" cy="2090446"/>
          </a:xfrm>
          <a:prstGeom prst="roundRect">
            <a:avLst/>
          </a:prstGeom>
          <a:ln w="28575">
            <a:solidFill>
              <a:schemeClr val="accent2"/>
            </a:solidFill>
          </a:ln>
        </p:spPr>
        <p:txBody>
          <a:bodyPr wrap="square" anchor="t">
            <a:noAutofit/>
          </a:bodyPr>
          <a:lstStyle/>
          <a:p>
            <a:pPr>
              <a:spcAft>
                <a:spcPts val="600"/>
              </a:spcAft>
            </a:pPr>
            <a:r>
              <a:rPr lang="en-GB" dirty="0"/>
              <a:t>A suspended load is an object that is temporarily lifted and hangs above the ground, it </a:t>
            </a:r>
            <a:r>
              <a:rPr lang="en-GB" dirty="0">
                <a:latin typeface="Tahoma"/>
                <a:ea typeface="Tahoma"/>
                <a:cs typeface="Tahoma"/>
              </a:rPr>
              <a:t>can fall on you, or swing and crush you. </a:t>
            </a:r>
          </a:p>
          <a:p>
            <a:pPr>
              <a:spcAft>
                <a:spcPts val="600"/>
              </a:spcAft>
            </a:pPr>
            <a:r>
              <a:rPr lang="en-GB" dirty="0"/>
              <a:t>Lifting operations need to be planned and performed by competent personnel using certified equipment that has been inspected and is fit for the specific lift.</a:t>
            </a:r>
          </a:p>
          <a:p>
            <a:pPr>
              <a:spcAft>
                <a:spcPts val="600"/>
              </a:spcAft>
            </a:pPr>
            <a:r>
              <a:rPr lang="en-GB" dirty="0"/>
              <a:t>To protect people around suspended loads and any lifting operations, access should be controlled through physical barriers and exclusion zones. </a:t>
            </a:r>
            <a:endParaRPr lang="en-GB" dirty="0">
              <a:cs typeface="Arial"/>
            </a:endParaRPr>
          </a:p>
        </p:txBody>
      </p:sp>
    </p:spTree>
    <p:extLst>
      <p:ext uri="{BB962C8B-B14F-4D97-AF65-F5344CB8AC3E}">
        <p14:creationId xmlns:p14="http://schemas.microsoft.com/office/powerpoint/2010/main" val="32758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 Authorisation</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Work with a valid permit when required</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have confirmed if a permit is required</a:t>
            </a:r>
          </a:p>
          <a:p>
            <a:pPr marL="285750" indent="-285750">
              <a:spcAft>
                <a:spcPts val="800"/>
              </a:spcAft>
              <a:buFont typeface="Arial" panose="020B0604020202020204" pitchFamily="34" charset="0"/>
              <a:buChar char="•"/>
            </a:pPr>
            <a:r>
              <a:rPr lang="en-GB" dirty="0">
                <a:solidFill>
                  <a:schemeClr val="tx2"/>
                </a:solidFill>
              </a:rPr>
              <a:t>I am authorised to perform the work</a:t>
            </a:r>
          </a:p>
          <a:p>
            <a:pPr marL="285750" indent="-285750">
              <a:spcAft>
                <a:spcPts val="800"/>
              </a:spcAft>
              <a:buFont typeface="Arial" panose="020B0604020202020204" pitchFamily="34" charset="0"/>
              <a:buChar char="•"/>
            </a:pPr>
            <a:r>
              <a:rPr lang="en-GB" dirty="0">
                <a:solidFill>
                  <a:schemeClr val="tx2"/>
                </a:solidFill>
              </a:rPr>
              <a:t>I understand the permit</a:t>
            </a:r>
          </a:p>
          <a:p>
            <a:pPr marL="285750" indent="-285750">
              <a:spcAft>
                <a:spcPts val="800"/>
              </a:spcAft>
              <a:buFont typeface="Arial" panose="020B0604020202020204" pitchFamily="34" charset="0"/>
              <a:buChar char="•"/>
            </a:pPr>
            <a:r>
              <a:rPr lang="en-GB" dirty="0">
                <a:solidFill>
                  <a:schemeClr val="tx2"/>
                </a:solidFill>
              </a:rPr>
              <a:t>I have confirmed that hazards are controlled and it is safe to start</a:t>
            </a:r>
          </a:p>
          <a:p>
            <a:pPr marL="285750" indent="-285750">
              <a:spcAft>
                <a:spcPts val="800"/>
              </a:spcAft>
              <a:buFont typeface="Arial" panose="020B0604020202020204" pitchFamily="34" charset="0"/>
              <a:buChar char="•"/>
            </a:pPr>
            <a:r>
              <a:rPr lang="en-GB" dirty="0">
                <a:solidFill>
                  <a:schemeClr val="tx2"/>
                </a:solidFill>
              </a:rPr>
              <a:t>I stop and reassess if conditions change</a:t>
            </a:r>
          </a:p>
        </p:txBody>
      </p:sp>
      <p:pic>
        <p:nvPicPr>
          <p:cNvPr id="5" name="Graphic 4" descr="Video camera">
            <a:extLst>
              <a:ext uri="{FF2B5EF4-FFF2-40B4-BE49-F238E27FC236}">
                <a16:creationId xmlns:a16="http://schemas.microsoft.com/office/drawing/2014/main" id="{63AEFEF5-3B0C-4BEA-A35A-8D2CB1A98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74966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Work Authorisation: </a:t>
            </a:r>
            <a:r>
              <a:rPr lang="en-GB" i="1" dirty="0">
                <a:solidFill>
                  <a:schemeClr val="bg1"/>
                </a:solidFill>
              </a:rPr>
              <a:t>Work with a valid </a:t>
            </a:r>
            <a:br>
              <a:rPr lang="en-GB" i="1" dirty="0">
                <a:solidFill>
                  <a:schemeClr val="bg1"/>
                </a:solidFill>
              </a:rPr>
            </a:br>
            <a:r>
              <a:rPr lang="en-GB" i="1" dirty="0">
                <a:solidFill>
                  <a:schemeClr val="bg1"/>
                </a:solidFill>
              </a:rPr>
              <a:t>permit when required</a:t>
            </a:r>
            <a:br>
              <a:rPr lang="en-GB" b="1" dirty="0">
                <a:solidFill>
                  <a:schemeClr val="accent3"/>
                </a:solidFill>
              </a:rPr>
            </a:br>
            <a:endParaRPr lang="en-GB" dirty="0">
              <a:solidFill>
                <a:schemeClr val="bg2"/>
              </a:solidFill>
            </a:endParaRPr>
          </a:p>
        </p:txBody>
      </p:sp>
      <p:sp>
        <p:nvSpPr>
          <p:cNvPr id="6" name="Rectangle 5">
            <a:extLst>
              <a:ext uri="{FF2B5EF4-FFF2-40B4-BE49-F238E27FC236}">
                <a16:creationId xmlns:a16="http://schemas.microsoft.com/office/drawing/2014/main" id="{61288531-B675-41B7-8EDE-2E34B1065576}"/>
              </a:ext>
            </a:extLst>
          </p:cNvPr>
          <p:cNvSpPr/>
          <p:nvPr/>
        </p:nvSpPr>
        <p:spPr>
          <a:xfrm>
            <a:off x="360000" y="1620000"/>
            <a:ext cx="11573379" cy="2569934"/>
          </a:xfrm>
          <a:prstGeom prst="rect">
            <a:avLst/>
          </a:prstGeom>
        </p:spPr>
        <p:txBody>
          <a:bodyPr wrap="square">
            <a:spAutoFit/>
          </a:bodyPr>
          <a:lstStyle/>
          <a:p>
            <a:r>
              <a:rPr lang="en-US" sz="2300" b="1" u="sng" dirty="0"/>
              <a:t>Case Study</a:t>
            </a:r>
            <a:br>
              <a:rPr lang="en-US" sz="2300" b="1" u="sng" dirty="0"/>
            </a:br>
            <a:r>
              <a:rPr lang="en-GB" sz="2300" dirty="0"/>
              <a:t>A terminal process system was pressuring up at the final stage of whole plant shut down for maintenance, a gas leakage was found around the door of a Refrigeration Unit filter. Two Mechanics were informed to fix it. After the filter was depressurised by one of the duty operators, they started working on the filter without authorisation from the site management. While the Junior Mechanic was loosening the bolts under the instruction of the Senior Mechanic, the door burst open fatally injuring the Senior Mechanic. </a:t>
            </a:r>
            <a:endParaRPr lang="en-US" sz="2300" dirty="0"/>
          </a:p>
        </p:txBody>
      </p:sp>
      <p:pic>
        <p:nvPicPr>
          <p:cNvPr id="10" name="Content Placeholder 10">
            <a:extLst>
              <a:ext uri="{FF2B5EF4-FFF2-40B4-BE49-F238E27FC236}">
                <a16:creationId xmlns:a16="http://schemas.microsoft.com/office/drawing/2014/main" id="{A8BC3484-513A-4F47-BBCA-915BE5082B98}"/>
              </a:ext>
            </a:extLst>
          </p:cNvPr>
          <p:cNvPicPr>
            <a:picLocks/>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8" name="Rectangle: Rounded Corners 7">
            <a:extLst>
              <a:ext uri="{FF2B5EF4-FFF2-40B4-BE49-F238E27FC236}">
                <a16:creationId xmlns:a16="http://schemas.microsoft.com/office/drawing/2014/main" id="{548DD3DA-E773-4B87-81B0-34F54842ECF1}"/>
              </a:ext>
            </a:extLst>
          </p:cNvPr>
          <p:cNvSpPr/>
          <p:nvPr/>
        </p:nvSpPr>
        <p:spPr>
          <a:xfrm>
            <a:off x="225956" y="4342294"/>
            <a:ext cx="11774700" cy="1885820"/>
          </a:xfrm>
          <a:prstGeom prst="roundRect">
            <a:avLst/>
          </a:prstGeom>
          <a:ln w="28575">
            <a:solidFill>
              <a:schemeClr val="accent2"/>
            </a:solidFill>
          </a:ln>
        </p:spPr>
        <p:txBody>
          <a:bodyPr wrap="square" anchor="t">
            <a:noAutofit/>
          </a:bodyPr>
          <a:lstStyle/>
          <a:p>
            <a:pPr>
              <a:spcAft>
                <a:spcPts val="1200"/>
              </a:spcAft>
            </a:pPr>
            <a:r>
              <a:rPr lang="en-GB" dirty="0"/>
              <a:t>Work authorisation is more than just a person in charge signing a Permit to Work form: it is seeking and having authorisation to start, resume, or hand-over a task.</a:t>
            </a:r>
          </a:p>
          <a:p>
            <a:pPr>
              <a:spcAft>
                <a:spcPts val="1200"/>
              </a:spcAft>
            </a:pPr>
            <a:r>
              <a:rPr lang="en-US" dirty="0"/>
              <a:t>The person in charge of the work confirms that it is safe to start, that controls are in place and effective and the task can be performed as planned. </a:t>
            </a:r>
            <a:endParaRPr lang="en-US" dirty="0">
              <a:cs typeface="Arial"/>
            </a:endParaRPr>
          </a:p>
          <a:p>
            <a:pPr>
              <a:spcAft>
                <a:spcPts val="1200"/>
              </a:spcAft>
            </a:pPr>
            <a:r>
              <a:rPr lang="en-US" dirty="0">
                <a:cs typeface="Arial"/>
              </a:rPr>
              <a:t>If anything changes during the work, stop and reassess.</a:t>
            </a:r>
          </a:p>
        </p:txBody>
      </p:sp>
    </p:spTree>
    <p:extLst>
      <p:ext uri="{BB962C8B-B14F-4D97-AF65-F5344CB8AC3E}">
        <p14:creationId xmlns:p14="http://schemas.microsoft.com/office/powerpoint/2010/main" val="389306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r>
              <a:rPr lang="en-GB" dirty="0">
                <a:solidFill>
                  <a:schemeClr val="bg2"/>
                </a:solidFill>
              </a:rPr>
              <a:t>Working at Height</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Protect yourself against a fall when working at height</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inspect my fall protection equipment before use</a:t>
            </a:r>
          </a:p>
          <a:p>
            <a:pPr marL="285750" indent="-285750">
              <a:spcAft>
                <a:spcPts val="800"/>
              </a:spcAft>
              <a:buFont typeface="Arial" panose="020B0604020202020204" pitchFamily="34" charset="0"/>
              <a:buChar char="•"/>
            </a:pPr>
            <a:r>
              <a:rPr lang="en-GB" dirty="0">
                <a:solidFill>
                  <a:schemeClr val="tx2"/>
                </a:solidFill>
              </a:rPr>
              <a:t>I secure tools and work materials to prevent dropped objects</a:t>
            </a:r>
          </a:p>
          <a:p>
            <a:pPr marL="285750" indent="-285750">
              <a:spcAft>
                <a:spcPts val="800"/>
              </a:spcAft>
              <a:buFont typeface="Arial" panose="020B0604020202020204" pitchFamily="34" charset="0"/>
              <a:buChar char="•"/>
            </a:pPr>
            <a:r>
              <a:rPr lang="en-GB" dirty="0">
                <a:solidFill>
                  <a:schemeClr val="tx2"/>
                </a:solidFill>
              </a:rPr>
              <a:t>I tie off 100% to approved anchor points while outside a protected area</a:t>
            </a:r>
          </a:p>
        </p:txBody>
      </p:sp>
      <p:pic>
        <p:nvPicPr>
          <p:cNvPr id="5" name="Graphic 4" descr="Video camera">
            <a:extLst>
              <a:ext uri="{FF2B5EF4-FFF2-40B4-BE49-F238E27FC236}">
                <a16:creationId xmlns:a16="http://schemas.microsoft.com/office/drawing/2014/main" id="{BF0CA2ED-813E-471D-BAC3-AB9C7B51E8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403092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1"/>
                </a:solidFill>
              </a:rPr>
              <a:t>Working at Height: </a:t>
            </a:r>
            <a:r>
              <a:rPr lang="en-GB" i="1" dirty="0">
                <a:solidFill>
                  <a:schemeClr val="bg1"/>
                </a:solidFill>
              </a:rPr>
              <a:t>Protect yourself </a:t>
            </a:r>
            <a:br>
              <a:rPr lang="en-GB" i="1" dirty="0">
                <a:solidFill>
                  <a:schemeClr val="bg1"/>
                </a:solidFill>
              </a:rPr>
            </a:br>
            <a:r>
              <a:rPr lang="en-GB" i="1" dirty="0">
                <a:solidFill>
                  <a:schemeClr val="bg1"/>
                </a:solidFill>
              </a:rPr>
              <a:t>against a fall when working at height</a:t>
            </a:r>
            <a:br>
              <a:rPr lang="en-GB" b="1" dirty="0">
                <a:solidFill>
                  <a:schemeClr val="bg1"/>
                </a:solidFill>
              </a:rPr>
            </a:br>
            <a:endParaRPr lang="en-GB" dirty="0">
              <a:solidFill>
                <a:schemeClr val="bg1"/>
              </a:solidFill>
            </a:endParaRPr>
          </a:p>
        </p:txBody>
      </p:sp>
      <p:sp>
        <p:nvSpPr>
          <p:cNvPr id="2" name="Rectangle 1"/>
          <p:cNvSpPr/>
          <p:nvPr/>
        </p:nvSpPr>
        <p:spPr>
          <a:xfrm>
            <a:off x="360000" y="1620000"/>
            <a:ext cx="11468175" cy="2569934"/>
          </a:xfrm>
          <a:prstGeom prst="rect">
            <a:avLst/>
          </a:prstGeom>
        </p:spPr>
        <p:txBody>
          <a:bodyPr wrap="square">
            <a:spAutoFit/>
          </a:bodyPr>
          <a:lstStyle/>
          <a:p>
            <a:r>
              <a:rPr lang="en-US" sz="2300" b="1" u="sng" dirty="0"/>
              <a:t>Case Study</a:t>
            </a:r>
          </a:p>
          <a:p>
            <a:r>
              <a:rPr lang="en-US" sz="2300" dirty="0"/>
              <a:t>A derrick person was working on the derrick board of a rig. After taking a break, the individual climbed back up to the derrick board and did not attach his fall protection device after unhooking from the climb assist. The worker grabbed the first stand of pipe with the tail rope which helped keep his balance as the elevators were being sent up to attach to the pipe. When he released the tail rope, he lost his</a:t>
            </a:r>
          </a:p>
          <a:p>
            <a:r>
              <a:rPr lang="en-US" sz="2300" dirty="0"/>
              <a:t>balance and fell 90 ft. to the rig floor, where he was fatally injured.</a:t>
            </a:r>
          </a:p>
        </p:txBody>
      </p:sp>
      <p:pic>
        <p:nvPicPr>
          <p:cNvPr id="9" name="Content Placeholder 10">
            <a:extLst>
              <a:ext uri="{FF2B5EF4-FFF2-40B4-BE49-F238E27FC236}">
                <a16:creationId xmlns:a16="http://schemas.microsoft.com/office/drawing/2014/main" id="{751F8B05-2DCB-2A4C-BDFC-EDF4FC44E245}"/>
              </a:ext>
            </a:extLst>
          </p:cNvPr>
          <p:cNvPicPr>
            <a:picLocks noChangeAspect="1"/>
          </p:cNvPicPr>
          <p:nvPr/>
        </p:nvPicPr>
        <p:blipFill>
          <a:blip r:embed="rId3"/>
          <a:stretch>
            <a:fillRect/>
          </a:stretch>
        </p:blipFill>
        <p:spPr>
          <a:xfrm>
            <a:off x="10800000" y="180000"/>
            <a:ext cx="1080000" cy="1080000"/>
          </a:xfrm>
          <a:prstGeom prst="ellipse">
            <a:avLst/>
          </a:prstGeom>
          <a:noFill/>
          <a:ln w="25400" cap="rnd" cmpd="sng" algn="ctr">
            <a:solidFill>
              <a:schemeClr val="bg1"/>
            </a:solidFill>
            <a:prstDash val="solid"/>
          </a:ln>
          <a:effectLst/>
        </p:spPr>
      </p:pic>
      <p:sp>
        <p:nvSpPr>
          <p:cNvPr id="6" name="Rectangle: Rounded Corners 5">
            <a:extLst>
              <a:ext uri="{FF2B5EF4-FFF2-40B4-BE49-F238E27FC236}">
                <a16:creationId xmlns:a16="http://schemas.microsoft.com/office/drawing/2014/main" id="{E798C278-ED1F-4AC4-A872-CFA7CB50A88E}"/>
              </a:ext>
            </a:extLst>
          </p:cNvPr>
          <p:cNvSpPr/>
          <p:nvPr/>
        </p:nvSpPr>
        <p:spPr>
          <a:xfrm>
            <a:off x="360000" y="4224956"/>
            <a:ext cx="11660094" cy="2026087"/>
          </a:xfrm>
          <a:prstGeom prst="roundRect">
            <a:avLst/>
          </a:prstGeom>
          <a:ln w="28575">
            <a:solidFill>
              <a:schemeClr val="accent2"/>
            </a:solidFill>
          </a:ln>
        </p:spPr>
        <p:txBody>
          <a:bodyPr wrap="square" anchor="t">
            <a:spAutoFit/>
          </a:bodyPr>
          <a:lstStyle/>
          <a:p>
            <a:pPr>
              <a:spcAft>
                <a:spcPts val="600"/>
              </a:spcAft>
            </a:pPr>
            <a:r>
              <a:rPr lang="en-GB" dirty="0"/>
              <a:t>Working at height outside a protected area (such as an elevated work area not enclosed by hand rails) requires the use of approved fall protection equipment secured to an approved anchor point.  Other considerations for working at height include ladders, work over water, rope access, floor openings, access hatches, and inspection pits.  Floor openings should be protected with physical barriers to prevent falls.</a:t>
            </a:r>
          </a:p>
          <a:p>
            <a:pPr>
              <a:spcAft>
                <a:spcPts val="600"/>
              </a:spcAft>
            </a:pPr>
            <a:r>
              <a:rPr lang="en-GB" dirty="0"/>
              <a:t>Preventing objects from falling from height and using physical barriers below working area keeps you and people working below you safe.</a:t>
            </a:r>
          </a:p>
        </p:txBody>
      </p:sp>
    </p:spTree>
    <p:extLst>
      <p:ext uri="{BB962C8B-B14F-4D97-AF65-F5344CB8AC3E}">
        <p14:creationId xmlns:p14="http://schemas.microsoft.com/office/powerpoint/2010/main" val="81622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000"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should I use Life-Saving Rules?</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335725" y="3501008"/>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Toolbox talks &amp; Safety meetings</a:t>
            </a:r>
          </a:p>
          <a:p>
            <a:pPr marL="0" indent="0">
              <a:buFontTx/>
              <a:buNone/>
            </a:pPr>
            <a:r>
              <a:rPr lang="en-GB" sz="1200" dirty="0"/>
              <a:t>Can we learn from incidents that involved a Life-Saving Rule not being followed? </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297456" y="3501008"/>
            <a:ext cx="1723011"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Pre-job planning</a:t>
            </a:r>
            <a:endParaRPr lang="en-GB" sz="1200" dirty="0">
              <a:solidFill>
                <a:schemeClr val="accent3"/>
              </a:solidFill>
            </a:endParaRPr>
          </a:p>
          <a:p>
            <a:pPr marL="171450" indent="-171450">
              <a:buFont typeface="Arial" panose="020B0604020202020204" pitchFamily="34" charset="0"/>
              <a:buChar char="•"/>
            </a:pPr>
            <a:r>
              <a:rPr lang="en-GB" sz="1200" dirty="0"/>
              <a:t>Are we doing any work today involving a Life-Saving Rule?</a:t>
            </a:r>
          </a:p>
          <a:p>
            <a:pPr marL="171450" indent="-171450">
              <a:buFont typeface="Arial" panose="020B0604020202020204" pitchFamily="34" charset="0"/>
              <a:buChar char="•"/>
            </a:pPr>
            <a:r>
              <a:rPr lang="en-GB" sz="1200" dirty="0"/>
              <a:t>How can we follow the Rule from start to finish?</a:t>
            </a:r>
          </a:p>
          <a:p>
            <a:pPr marL="171450" indent="-171450">
              <a:buFont typeface="Arial" panose="020B0604020202020204" pitchFamily="34" charset="0"/>
              <a:buChar char="•"/>
            </a:pPr>
            <a:r>
              <a:rPr lang="en-GB" sz="1200" dirty="0"/>
              <a:t>What needs to be in place?</a:t>
            </a:r>
          </a:p>
          <a:p>
            <a:pPr marL="171450" indent="-171450">
              <a:buFont typeface="Arial" panose="020B0604020202020204" pitchFamily="34" charset="0"/>
              <a:buChar char="•"/>
            </a:pPr>
            <a:r>
              <a:rPr lang="en-GB" sz="1200" dirty="0"/>
              <a:t>Is everything in place, and in good working condition?</a:t>
            </a:r>
            <a:endParaRPr lang="en-GB" sz="1400" dirty="0"/>
          </a:p>
        </p:txBody>
      </p:sp>
      <p:sp>
        <p:nvSpPr>
          <p:cNvPr id="11" name="Text Placeholder 3">
            <a:extLst>
              <a:ext uri="{FF2B5EF4-FFF2-40B4-BE49-F238E27FC236}">
                <a16:creationId xmlns:a16="http://schemas.microsoft.com/office/drawing/2014/main" id="{2302B7D8-2D83-4DD3-8967-AA8A0D5387E3}"/>
              </a:ext>
            </a:extLst>
          </p:cNvPr>
          <p:cNvSpPr txBox="1">
            <a:spLocks/>
          </p:cNvSpPr>
          <p:nvPr/>
        </p:nvSpPr>
        <p:spPr bwMode="auto">
          <a:xfrm>
            <a:off x="6186531" y="3501008"/>
            <a:ext cx="1727068" cy="29321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Post-job reviews</a:t>
            </a:r>
            <a:endParaRPr lang="en-GB" sz="1200" dirty="0">
              <a:solidFill>
                <a:schemeClr val="accent3"/>
              </a:solidFill>
            </a:endParaRPr>
          </a:p>
          <a:p>
            <a:pPr marL="171450" indent="-171450">
              <a:buFont typeface="Arial" panose="020B0604020202020204" pitchFamily="34" charset="0"/>
              <a:buChar char="•"/>
            </a:pPr>
            <a:r>
              <a:rPr lang="en-GB" sz="1200" dirty="0"/>
              <a:t>Did we take all the actions associated with the Life-Saving Rules? </a:t>
            </a:r>
          </a:p>
          <a:p>
            <a:pPr marL="171450" indent="-171450">
              <a:buFont typeface="Arial" panose="020B0604020202020204" pitchFamily="34" charset="0"/>
              <a:buChar char="•"/>
            </a:pPr>
            <a:r>
              <a:rPr lang="en-GB" sz="1200" dirty="0"/>
              <a:t>What went well? What didn’t go well?</a:t>
            </a:r>
          </a:p>
          <a:p>
            <a:pPr marL="171450" indent="-171450">
              <a:buFont typeface="Arial" panose="020B0604020202020204" pitchFamily="34" charset="0"/>
              <a:buChar char="•"/>
            </a:pPr>
            <a:r>
              <a:rPr lang="en-GB" sz="1200" dirty="0"/>
              <a:t>Anything to note for the next time we have to this perform task or work in this area?</a:t>
            </a:r>
          </a:p>
          <a:p>
            <a:pPr marL="171450" indent="-171450">
              <a:buFont typeface="Arial" panose="020B0604020202020204" pitchFamily="34" charset="0"/>
              <a:buChar char="•"/>
            </a:pPr>
            <a:endParaRPr lang="en-GB" sz="1200" dirty="0"/>
          </a:p>
        </p:txBody>
      </p:sp>
      <p:sp>
        <p:nvSpPr>
          <p:cNvPr id="12" name="Text Placeholder 3">
            <a:extLst>
              <a:ext uri="{FF2B5EF4-FFF2-40B4-BE49-F238E27FC236}">
                <a16:creationId xmlns:a16="http://schemas.microsoft.com/office/drawing/2014/main" id="{AB12DEE4-547A-4DD3-8DBB-5BB1AD25B15B}"/>
              </a:ext>
            </a:extLst>
          </p:cNvPr>
          <p:cNvSpPr txBox="1">
            <a:spLocks/>
          </p:cNvSpPr>
          <p:nvPr/>
        </p:nvSpPr>
        <p:spPr bwMode="auto">
          <a:xfrm>
            <a:off x="10100309" y="3501008"/>
            <a:ext cx="1635760"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600"/>
              </a:spcAft>
            </a:pPr>
            <a:r>
              <a:rPr lang="en-GB" sz="1170" b="1" dirty="0">
                <a:solidFill>
                  <a:schemeClr val="accent3"/>
                </a:solidFill>
              </a:rPr>
              <a:t>Intervention</a:t>
            </a:r>
          </a:p>
          <a:p>
            <a:pPr marL="171450" indent="-171450">
              <a:buFont typeface="Arial" panose="020B0604020202020204" pitchFamily="34" charset="0"/>
              <a:buChar char="•"/>
            </a:pPr>
            <a:r>
              <a:rPr lang="en-GB" sz="1170" dirty="0"/>
              <a:t>Intervene or stop the work if a Life-Saving Rule is not being followed</a:t>
            </a:r>
          </a:p>
        </p:txBody>
      </p:sp>
      <p:sp>
        <p:nvSpPr>
          <p:cNvPr id="13" name="Text Placeholder 3">
            <a:extLst>
              <a:ext uri="{FF2B5EF4-FFF2-40B4-BE49-F238E27FC236}">
                <a16:creationId xmlns:a16="http://schemas.microsoft.com/office/drawing/2014/main" id="{D9509059-5F16-4080-B6BF-F5BB345E2A26}"/>
              </a:ext>
            </a:extLst>
          </p:cNvPr>
          <p:cNvSpPr txBox="1">
            <a:spLocks/>
          </p:cNvSpPr>
          <p:nvPr/>
        </p:nvSpPr>
        <p:spPr bwMode="auto">
          <a:xfrm>
            <a:off x="8127693" y="3501008"/>
            <a:ext cx="1758520" cy="27881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Observations &amp; walkabouts</a:t>
            </a:r>
          </a:p>
          <a:p>
            <a:pPr marL="171450" indent="-171450">
              <a:buFont typeface="Arial" panose="020B0604020202020204" pitchFamily="34" charset="0"/>
              <a:buChar char="•"/>
            </a:pPr>
            <a:r>
              <a:rPr lang="en-GB" sz="1200" dirty="0"/>
              <a:t>Do you see anyone performing work where a Life-Saving Rule is relevant?</a:t>
            </a:r>
          </a:p>
          <a:p>
            <a:pPr marL="171450" indent="-171450">
              <a:buFont typeface="Arial" panose="020B0604020202020204" pitchFamily="34" charset="0"/>
              <a:buChar char="•"/>
            </a:pPr>
            <a:r>
              <a:rPr lang="en-GB" sz="1200" dirty="0"/>
              <a:t>Are they following the Rule?</a:t>
            </a:r>
          </a:p>
          <a:p>
            <a:pPr marL="171450" indent="-171450">
              <a:buFont typeface="Arial" panose="020B0604020202020204" pitchFamily="34" charset="0"/>
              <a:buChar char="•"/>
            </a:pPr>
            <a:r>
              <a:rPr lang="en-GB" sz="1200" dirty="0"/>
              <a:t>Yes? Great, recognise it!</a:t>
            </a:r>
          </a:p>
          <a:p>
            <a:pPr marL="171450" indent="-171450">
              <a:buFont typeface="Arial" panose="020B0604020202020204" pitchFamily="34" charset="0"/>
              <a:buChar char="•"/>
            </a:pPr>
            <a:r>
              <a:rPr lang="en-GB" sz="1200" dirty="0"/>
              <a:t>No? Intervene!</a:t>
            </a:r>
          </a:p>
          <a:p>
            <a:pPr marL="0" indent="0">
              <a:buFontTx/>
              <a:buNone/>
            </a:pPr>
            <a:endParaRPr lang="en-GB" sz="1400" b="1" dirty="0"/>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4234561" y="3501008"/>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Last minute risk assessment</a:t>
            </a:r>
          </a:p>
          <a:p>
            <a:pPr marL="171450" indent="-171450">
              <a:buFont typeface="Arial" panose="020B0604020202020204" pitchFamily="34" charset="0"/>
              <a:buChar char="•"/>
            </a:pPr>
            <a:r>
              <a:rPr lang="en-GB" sz="1200" dirty="0"/>
              <a:t>Have I done all the Life-Saving Rules actions?</a:t>
            </a:r>
          </a:p>
          <a:p>
            <a:pPr marL="171450" indent="-171450">
              <a:buFont typeface="Arial" panose="020B0604020202020204" pitchFamily="34" charset="0"/>
              <a:buChar char="•"/>
            </a:pPr>
            <a:r>
              <a:rPr lang="en-GB" sz="1200" dirty="0"/>
              <a:t>Is everything as we discussed in the pre-job planning? </a:t>
            </a:r>
          </a:p>
          <a:p>
            <a:pPr marL="171450" indent="-171450">
              <a:buFont typeface="Arial" panose="020B0604020202020204" pitchFamily="34" charset="0"/>
              <a:buChar char="•"/>
            </a:pPr>
            <a:r>
              <a:rPr lang="en-GB" sz="1200" dirty="0"/>
              <a:t>Are there any Line of Fire hazards or ignition sources we didn’t identify? </a:t>
            </a:r>
          </a:p>
        </p:txBody>
      </p:sp>
      <p:pic>
        <p:nvPicPr>
          <p:cNvPr id="16" name="Picture 15">
            <a:extLst>
              <a:ext uri="{FF2B5EF4-FFF2-40B4-BE49-F238E27FC236}">
                <a16:creationId xmlns:a16="http://schemas.microsoft.com/office/drawing/2014/main" id="{AD12EC3D-0670-4A8B-B700-516E8F9DDFDC}"/>
              </a:ext>
            </a:extLst>
          </p:cNvPr>
          <p:cNvPicPr>
            <a:picLocks noChangeAspect="1"/>
          </p:cNvPicPr>
          <p:nvPr/>
        </p:nvPicPr>
        <p:blipFill>
          <a:blip r:embed="rId4"/>
          <a:stretch>
            <a:fillRect/>
          </a:stretch>
        </p:blipFill>
        <p:spPr>
          <a:xfrm>
            <a:off x="426295" y="1760735"/>
            <a:ext cx="1317910" cy="1487964"/>
          </a:xfrm>
          <a:prstGeom prst="rect">
            <a:avLst/>
          </a:prstGeom>
          <a:effectLst/>
        </p:spPr>
      </p:pic>
      <p:pic>
        <p:nvPicPr>
          <p:cNvPr id="14" name="Picture 13">
            <a:extLst>
              <a:ext uri="{FF2B5EF4-FFF2-40B4-BE49-F238E27FC236}">
                <a16:creationId xmlns:a16="http://schemas.microsoft.com/office/drawing/2014/main" id="{BAB73937-CC12-8748-A15B-B8454A0FB292}"/>
              </a:ext>
            </a:extLst>
          </p:cNvPr>
          <p:cNvPicPr>
            <a:picLocks noChangeAspect="1"/>
          </p:cNvPicPr>
          <p:nvPr/>
        </p:nvPicPr>
        <p:blipFill>
          <a:blip r:embed="rId5"/>
          <a:stretch>
            <a:fillRect/>
          </a:stretch>
        </p:blipFill>
        <p:spPr>
          <a:xfrm>
            <a:off x="2348648" y="1988840"/>
            <a:ext cx="1515104" cy="1199457"/>
          </a:xfrm>
          <a:prstGeom prst="rect">
            <a:avLst/>
          </a:prstGeom>
          <a:effectLst/>
        </p:spPr>
      </p:pic>
      <p:pic>
        <p:nvPicPr>
          <p:cNvPr id="20" name="Picture 19">
            <a:extLst>
              <a:ext uri="{FF2B5EF4-FFF2-40B4-BE49-F238E27FC236}">
                <a16:creationId xmlns:a16="http://schemas.microsoft.com/office/drawing/2014/main" id="{040C1738-B86A-E04C-812D-189B599C5E9B}"/>
              </a:ext>
            </a:extLst>
          </p:cNvPr>
          <p:cNvPicPr>
            <a:picLocks noChangeAspect="1"/>
          </p:cNvPicPr>
          <p:nvPr/>
        </p:nvPicPr>
        <p:blipFill>
          <a:blip r:embed="rId6"/>
          <a:stretch>
            <a:fillRect/>
          </a:stretch>
        </p:blipFill>
        <p:spPr>
          <a:xfrm>
            <a:off x="4289588" y="1820302"/>
            <a:ext cx="1285869" cy="1368830"/>
          </a:xfrm>
          <a:prstGeom prst="rect">
            <a:avLst/>
          </a:prstGeom>
          <a:effectLst/>
        </p:spPr>
      </p:pic>
      <p:pic>
        <p:nvPicPr>
          <p:cNvPr id="21" name="Picture 20">
            <a:extLst>
              <a:ext uri="{FF2B5EF4-FFF2-40B4-BE49-F238E27FC236}">
                <a16:creationId xmlns:a16="http://schemas.microsoft.com/office/drawing/2014/main" id="{5F345EF2-DAA6-414D-8895-7FB29FF2A202}"/>
              </a:ext>
            </a:extLst>
          </p:cNvPr>
          <p:cNvPicPr>
            <a:picLocks noChangeAspect="1"/>
          </p:cNvPicPr>
          <p:nvPr/>
        </p:nvPicPr>
        <p:blipFill>
          <a:blip r:embed="rId7"/>
          <a:stretch>
            <a:fillRect/>
          </a:stretch>
        </p:blipFill>
        <p:spPr>
          <a:xfrm>
            <a:off x="6269057" y="1924349"/>
            <a:ext cx="1344012" cy="1160737"/>
          </a:xfrm>
          <a:prstGeom prst="rect">
            <a:avLst/>
          </a:prstGeom>
          <a:effectLst/>
        </p:spPr>
      </p:pic>
      <p:pic>
        <p:nvPicPr>
          <p:cNvPr id="22" name="Picture 21">
            <a:extLst>
              <a:ext uri="{FF2B5EF4-FFF2-40B4-BE49-F238E27FC236}">
                <a16:creationId xmlns:a16="http://schemas.microsoft.com/office/drawing/2014/main" id="{2773BFC3-0A56-464B-A5C3-2A6DC79631B0}"/>
              </a:ext>
            </a:extLst>
          </p:cNvPr>
          <p:cNvPicPr>
            <a:picLocks noChangeAspect="1"/>
          </p:cNvPicPr>
          <p:nvPr/>
        </p:nvPicPr>
        <p:blipFill>
          <a:blip r:embed="rId8"/>
          <a:stretch>
            <a:fillRect/>
          </a:stretch>
        </p:blipFill>
        <p:spPr>
          <a:xfrm>
            <a:off x="8235896" y="1766270"/>
            <a:ext cx="1337187" cy="1476894"/>
          </a:xfrm>
          <a:prstGeom prst="rect">
            <a:avLst/>
          </a:prstGeom>
          <a:effectLst/>
        </p:spPr>
      </p:pic>
      <p:sp>
        <p:nvSpPr>
          <p:cNvPr id="19" name="Octagon 18">
            <a:extLst>
              <a:ext uri="{FF2B5EF4-FFF2-40B4-BE49-F238E27FC236}">
                <a16:creationId xmlns:a16="http://schemas.microsoft.com/office/drawing/2014/main" id="{25E86518-DF16-1D4F-A6FA-741B5153419B}"/>
              </a:ext>
            </a:extLst>
          </p:cNvPr>
          <p:cNvSpPr/>
          <p:nvPr/>
        </p:nvSpPr>
        <p:spPr bwMode="auto">
          <a:xfrm>
            <a:off x="10195910" y="1888181"/>
            <a:ext cx="1319401" cy="1233071"/>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228926660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E648EDAE-94B6-4171-9550-911F92C8AED5}"/>
              </a:ext>
            </a:extLst>
          </p:cNvPr>
          <p:cNvSpPr>
            <a:spLocks noGrp="1"/>
          </p:cNvSpPr>
          <p:nvPr>
            <p:ph type="title"/>
          </p:nvPr>
        </p:nvSpPr>
        <p:spPr>
          <a:xfrm>
            <a:off x="240000" y="260648"/>
            <a:ext cx="7512184" cy="1728192"/>
          </a:xfrm>
          <a:solidFill>
            <a:schemeClr val="accent3"/>
          </a:solidFill>
        </p:spPr>
        <p:txBody>
          <a:bodyPr anchor="ctr">
            <a:normAutofit/>
          </a:bodyPr>
          <a:lstStyle/>
          <a:p>
            <a:pPr marL="90488"/>
            <a:r>
              <a:rPr lang="en-GB" sz="3200" dirty="0">
                <a:solidFill>
                  <a:schemeClr val="bg2"/>
                </a:solidFill>
              </a:rPr>
              <a:t>Work does not start until we are all aware of the Life-Saving Rules and can confirm we can follow them throughout</a:t>
            </a:r>
          </a:p>
        </p:txBody>
      </p:sp>
      <p:sp>
        <p:nvSpPr>
          <p:cNvPr id="2" name="Oval 1">
            <a:extLst>
              <a:ext uri="{FF2B5EF4-FFF2-40B4-BE49-F238E27FC236}">
                <a16:creationId xmlns:a16="http://schemas.microsoft.com/office/drawing/2014/main" id="{BA813D0E-F8CA-4F8A-B97B-EDEE77EF9DB2}"/>
              </a:ext>
            </a:extLst>
          </p:cNvPr>
          <p:cNvSpPr/>
          <p:nvPr/>
        </p:nvSpPr>
        <p:spPr bwMode="auto">
          <a:xfrm>
            <a:off x="9303509" y="476672"/>
            <a:ext cx="1319401" cy="1233071"/>
          </a:xfrm>
          <a:prstGeom prst="ellipse">
            <a:avLst/>
          </a:prstGeom>
          <a:solidFill>
            <a:srgbClr val="C00000"/>
          </a:solidFill>
          <a:ln w="76200">
            <a:solidFill>
              <a:schemeClr val="tx1"/>
            </a:solid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3287688" y="3202641"/>
            <a:ext cx="8686668" cy="1764500"/>
          </a:xfrm>
          <a:prstGeom prst="rect">
            <a:avLst/>
          </a:prstGeom>
          <a:solidFill>
            <a:schemeClr val="accent3"/>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200" dirty="0">
                <a:solidFill>
                  <a:schemeClr val="bg2"/>
                </a:solidFill>
              </a:rPr>
              <a:t>We are all authorised to intervene or stop work if we are in any doubt about the safety of an activity </a:t>
            </a:r>
            <a:r>
              <a:rPr lang="en-GB" sz="3200" dirty="0">
                <a:solidFill>
                  <a:schemeClr val="bg2"/>
                </a:solidFill>
                <a:cs typeface="Arial"/>
              </a:rPr>
              <a:t>or we can't follow the Rules</a:t>
            </a:r>
            <a:endParaRPr lang="en-GB" sz="3200" dirty="0">
              <a:solidFill>
                <a:schemeClr val="bg2"/>
              </a:solidFill>
            </a:endParaRPr>
          </a:p>
        </p:txBody>
      </p:sp>
      <p:sp>
        <p:nvSpPr>
          <p:cNvPr id="10" name="Octagon 9">
            <a:extLst>
              <a:ext uri="{FF2B5EF4-FFF2-40B4-BE49-F238E27FC236}">
                <a16:creationId xmlns:a16="http://schemas.microsoft.com/office/drawing/2014/main" id="{F334C5C7-1540-7D4B-8F74-DAE4CB408265}"/>
              </a:ext>
            </a:extLst>
          </p:cNvPr>
          <p:cNvSpPr/>
          <p:nvPr/>
        </p:nvSpPr>
        <p:spPr bwMode="auto">
          <a:xfrm>
            <a:off x="839416" y="3573016"/>
            <a:ext cx="1319401" cy="1233071"/>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14843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3000"/>
                            </p:stCondLst>
                            <p:childTnLst>
                              <p:par>
                                <p:cTn id="9" presetID="19" presetClass="emph" presetSubtype="0" fill="hold" grpId="1" nodeType="afterEffect">
                                  <p:stCondLst>
                                    <p:cond delay="0"/>
                                  </p:stCondLst>
                                  <p:childTnLst>
                                    <p:animClr clrSpc="rgb" dir="cw">
                                      <p:cBhvr override="childStyle">
                                        <p:cTn id="10" dur="500" fill="hold"/>
                                        <p:tgtEl>
                                          <p:spTgt spid="2"/>
                                        </p:tgtEl>
                                        <p:attrNameLst>
                                          <p:attrName>style.color</p:attrName>
                                        </p:attrNameLst>
                                      </p:cBhvr>
                                      <p:to>
                                        <a:srgbClr val="00B050"/>
                                      </p:to>
                                    </p:animClr>
                                    <p:animClr clrSpc="rgb" dir="cw">
                                      <p:cBhvr>
                                        <p:cTn id="11" dur="500" fill="hold"/>
                                        <p:tgtEl>
                                          <p:spTgt spid="2"/>
                                        </p:tgtEl>
                                        <p:attrNameLst>
                                          <p:attrName>fillcolor</p:attrName>
                                        </p:attrNameLst>
                                      </p:cBhvr>
                                      <p:to>
                                        <a:srgbClr val="00B050"/>
                                      </p:to>
                                    </p:animClr>
                                    <p:set>
                                      <p:cBhvr>
                                        <p:cTn id="12" dur="500" fill="hold"/>
                                        <p:tgtEl>
                                          <p:spTgt spid="2"/>
                                        </p:tgtEl>
                                        <p:attrNameLst>
                                          <p:attrName>fill.type</p:attrName>
                                        </p:attrNameLst>
                                      </p:cBhvr>
                                      <p:to>
                                        <p:strVal val="solid"/>
                                      </p:to>
                                    </p:set>
                                    <p:set>
                                      <p:cBhvr>
                                        <p:cTn id="13" dur="500" fill="hold"/>
                                        <p:tgtEl>
                                          <p:spTgt spid="2"/>
                                        </p:tgtEl>
                                        <p:attrNameLst>
                                          <p:attrName>fill.on</p:attrName>
                                        </p:attrNameLst>
                                      </p:cBhvr>
                                      <p:to>
                                        <p:strVal val="true"/>
                                      </p:to>
                                    </p:set>
                                  </p:childTnLst>
                                </p:cTn>
                              </p:par>
                            </p:childTnLst>
                          </p:cTn>
                        </p:par>
                        <p:par>
                          <p:cTn id="14" fill="hold">
                            <p:stCondLst>
                              <p:cond delay="3500"/>
                            </p:stCondLst>
                            <p:childTnLst>
                              <p:par>
                                <p:cTn id="15" presetID="2" presetClass="entr" presetSubtype="2"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9F9AD39E-794C-4388-9E00-660BB4283D42}"/>
              </a:ext>
            </a:extLst>
          </p:cNvPr>
          <p:cNvSpPr/>
          <p:nvPr/>
        </p:nvSpPr>
        <p:spPr bwMode="auto">
          <a:xfrm rot="5400000">
            <a:off x="9765852" y="781485"/>
            <a:ext cx="603032" cy="611822"/>
          </a:xfrm>
          <a:prstGeom prst="triangle">
            <a:avLst/>
          </a:prstGeom>
          <a:solidFill>
            <a:srgbClr val="FFFFFF"/>
          </a:solidFill>
          <a:ln>
            <a:noFill/>
          </a:ln>
          <a:extLst/>
        </p:spPr>
        <p:txBody>
          <a:bodyPr vert="horz" wrap="square" lIns="91440" tIns="45720" rIns="91440" bIns="45720" numCol="1" rtlCol="0" anchor="t" anchorCtr="0" compatLnSpc="1">
            <a:prstTxWarp prst="textNoShape">
              <a:avLst/>
            </a:prstTxWarp>
          </a:bodyPr>
          <a:lstStyle/>
          <a:p>
            <a:pPr algn="ctr"/>
            <a:endParaRPr lang="en-GB" dirty="0"/>
          </a:p>
        </p:txBody>
      </p:sp>
      <p:sp>
        <p:nvSpPr>
          <p:cNvPr id="9" name="Title 6">
            <a:extLst>
              <a:ext uri="{FF2B5EF4-FFF2-40B4-BE49-F238E27FC236}">
                <a16:creationId xmlns:a16="http://schemas.microsoft.com/office/drawing/2014/main" id="{19FA521F-F44B-47D1-B4C3-4398F4E5C2A2}"/>
              </a:ext>
            </a:extLst>
          </p:cNvPr>
          <p:cNvSpPr txBox="1">
            <a:spLocks/>
          </p:cNvSpPr>
          <p:nvPr/>
        </p:nvSpPr>
        <p:spPr>
          <a:xfrm>
            <a:off x="0" y="0"/>
            <a:ext cx="12182400" cy="1440000"/>
          </a:xfrm>
          <a:prstGeom prst="rect">
            <a:avLst/>
          </a:prstGeom>
          <a:solidFill>
            <a:schemeClr val="accent3"/>
          </a:solidFill>
        </p:spPr>
        <p:txBody>
          <a:bodyPr vert="horz" lIns="180000" tIns="180000" rIns="18000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3900" dirty="0">
                <a:solidFill>
                  <a:schemeClr val="bg2"/>
                </a:solidFill>
              </a:rPr>
              <a:t>We are all authorised to intervene or stop work</a:t>
            </a:r>
          </a:p>
        </p:txBody>
      </p:sp>
      <p:sp>
        <p:nvSpPr>
          <p:cNvPr id="13" name="Title 6">
            <a:extLst>
              <a:ext uri="{FF2B5EF4-FFF2-40B4-BE49-F238E27FC236}">
                <a16:creationId xmlns:a16="http://schemas.microsoft.com/office/drawing/2014/main" id="{163732FF-5B65-4701-9CBF-8E3C45EAC88E}"/>
              </a:ext>
            </a:extLst>
          </p:cNvPr>
          <p:cNvSpPr txBox="1">
            <a:spLocks/>
          </p:cNvSpPr>
          <p:nvPr/>
        </p:nvSpPr>
        <p:spPr>
          <a:xfrm>
            <a:off x="686858" y="1620000"/>
            <a:ext cx="6071526" cy="811645"/>
          </a:xfrm>
          <a:prstGeom prst="wedgeRoundRectCallout">
            <a:avLst>
              <a:gd name="adj1" fmla="val -46097"/>
              <a:gd name="adj2" fmla="val 139230"/>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Intervention can be the last opportunity to prevent injury or a fatality</a:t>
            </a:r>
          </a:p>
        </p:txBody>
      </p:sp>
      <p:sp>
        <p:nvSpPr>
          <p:cNvPr id="14" name="Title 6">
            <a:extLst>
              <a:ext uri="{FF2B5EF4-FFF2-40B4-BE49-F238E27FC236}">
                <a16:creationId xmlns:a16="http://schemas.microsoft.com/office/drawing/2014/main" id="{20E9ECB3-C3ED-41AA-807F-2CFFE78E61F5}"/>
              </a:ext>
            </a:extLst>
          </p:cNvPr>
          <p:cNvSpPr txBox="1">
            <a:spLocks/>
          </p:cNvSpPr>
          <p:nvPr/>
        </p:nvSpPr>
        <p:spPr>
          <a:xfrm>
            <a:off x="5972123" y="2600342"/>
            <a:ext cx="5087888" cy="811645"/>
          </a:xfrm>
          <a:prstGeom prst="wedgeRoundRectCallout">
            <a:avLst>
              <a:gd name="adj1" fmla="val 37985"/>
              <a:gd name="adj2" fmla="val 90202"/>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I know, but it is not always easy to tell someone to stop the job</a:t>
            </a:r>
          </a:p>
        </p:txBody>
      </p:sp>
      <p:sp>
        <p:nvSpPr>
          <p:cNvPr id="15" name="Title 6">
            <a:extLst>
              <a:ext uri="{FF2B5EF4-FFF2-40B4-BE49-F238E27FC236}">
                <a16:creationId xmlns:a16="http://schemas.microsoft.com/office/drawing/2014/main" id="{5A3AD4B9-40FE-458C-9264-10671B14CF82}"/>
              </a:ext>
            </a:extLst>
          </p:cNvPr>
          <p:cNvSpPr txBox="1">
            <a:spLocks/>
          </p:cNvSpPr>
          <p:nvPr/>
        </p:nvSpPr>
        <p:spPr>
          <a:xfrm>
            <a:off x="5104075" y="4489776"/>
            <a:ext cx="6768752" cy="900404"/>
          </a:xfrm>
          <a:prstGeom prst="wedgeRoundRectCallout">
            <a:avLst>
              <a:gd name="adj1" fmla="val 37139"/>
              <a:gd name="adj2" fmla="val 82871"/>
              <a:gd name="adj3" fmla="val 16667"/>
            </a:avLst>
          </a:prstGeom>
          <a:solidFill>
            <a:schemeClr val="accent4"/>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Yeah, but I guess it is better to have an uncomfortable conversation now, than someone getting hurt</a:t>
            </a:r>
          </a:p>
        </p:txBody>
      </p:sp>
      <p:sp>
        <p:nvSpPr>
          <p:cNvPr id="16" name="Title 6">
            <a:extLst>
              <a:ext uri="{FF2B5EF4-FFF2-40B4-BE49-F238E27FC236}">
                <a16:creationId xmlns:a16="http://schemas.microsoft.com/office/drawing/2014/main" id="{AE9A11AE-05BE-4264-BEF0-76E5A0F53EB0}"/>
              </a:ext>
            </a:extLst>
          </p:cNvPr>
          <p:cNvSpPr txBox="1">
            <a:spLocks/>
          </p:cNvSpPr>
          <p:nvPr/>
        </p:nvSpPr>
        <p:spPr>
          <a:xfrm>
            <a:off x="1659192" y="3649301"/>
            <a:ext cx="4412627" cy="603160"/>
          </a:xfrm>
          <a:prstGeom prst="wedgeRoundRectCallout">
            <a:avLst>
              <a:gd name="adj1" fmla="val -55305"/>
              <a:gd name="adj2" fmla="val 150847"/>
              <a:gd name="adj3" fmla="val 16667"/>
            </a:avLst>
          </a:prstGeom>
          <a:solidFill>
            <a:schemeClr val="accent2"/>
          </a:solidFill>
        </p:spPr>
        <p:txBody>
          <a:bodyPr vert="horz" lIns="90000" tIns="45720" rIns="91440" bIns="45720" rtlCol="0" anchor="ctr"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fontAlgn="base"/>
            <a:r>
              <a:rPr lang="en-GB" sz="2000" dirty="0">
                <a:solidFill>
                  <a:schemeClr val="bg2"/>
                </a:solidFill>
              </a:rPr>
              <a:t>Exactly, specially if it’s your boss!</a:t>
            </a:r>
          </a:p>
        </p:txBody>
      </p:sp>
      <p:sp>
        <p:nvSpPr>
          <p:cNvPr id="12" name="Octagon 11">
            <a:extLst>
              <a:ext uri="{FF2B5EF4-FFF2-40B4-BE49-F238E27FC236}">
                <a16:creationId xmlns:a16="http://schemas.microsoft.com/office/drawing/2014/main" id="{0C1BF067-EB6E-FC41-AF6E-4A27D54C4F6E}"/>
              </a:ext>
            </a:extLst>
          </p:cNvPr>
          <p:cNvSpPr/>
          <p:nvPr/>
        </p:nvSpPr>
        <p:spPr bwMode="auto">
          <a:xfrm>
            <a:off x="10704512" y="161780"/>
            <a:ext cx="1319401" cy="1116439"/>
          </a:xfrm>
          <a:prstGeom prst="octagon">
            <a:avLst/>
          </a:prstGeom>
          <a:solidFill>
            <a:srgbClr val="C00000"/>
          </a:solidFill>
          <a:ln w="38100">
            <a:solidFill>
              <a:schemeClr val="tx1"/>
            </a:solidFill>
          </a:ln>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STOP</a:t>
            </a:r>
          </a:p>
        </p:txBody>
      </p:sp>
    </p:spTree>
    <p:extLst>
      <p:ext uri="{BB962C8B-B14F-4D97-AF65-F5344CB8AC3E}">
        <p14:creationId xmlns:p14="http://schemas.microsoft.com/office/powerpoint/2010/main" val="8967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2000"/>
                            </p:stCondLst>
                            <p:childTnLst>
                              <p:par>
                                <p:cTn id="13" presetID="2" presetClass="entr" presetSubtype="2"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2"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1+#ppt_w/2"/>
                                          </p:val>
                                        </p:tav>
                                        <p:tav tm="100000">
                                          <p:val>
                                            <p:strVal val="#ppt_x"/>
                                          </p:val>
                                        </p:tav>
                                      </p:tavLst>
                                    </p:anim>
                                    <p:anim calcmode="lin" valueType="num">
                                      <p:cBhvr additive="base">
                                        <p:cTn id="21" dur="10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2" fill="hold" grpId="0" nodeType="afterEffect">
                                  <p:stCondLst>
                                    <p:cond delay="10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1+#ppt_w/2"/>
                                          </p:val>
                                        </p:tav>
                                        <p:tav tm="100000">
                                          <p:val>
                                            <p:strVal val="#ppt_x"/>
                                          </p:val>
                                        </p:tav>
                                      </p:tavLst>
                                    </p:anim>
                                    <p:anim calcmode="lin" valueType="num">
                                      <p:cBhvr additive="base">
                                        <p:cTn id="3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AE4DD1A-9E7E-0A4D-8C53-C88F7E417B70}"/>
              </a:ext>
            </a:extLst>
          </p:cNvPr>
          <p:cNvSpPr>
            <a:spLocks noGrp="1"/>
          </p:cNvSpPr>
          <p:nvPr>
            <p:ph type="title"/>
          </p:nvPr>
        </p:nvSpPr>
        <p:spPr>
          <a:xfrm>
            <a:off x="0" y="0"/>
            <a:ext cx="12193200" cy="1440000"/>
          </a:xfrm>
          <a:solidFill>
            <a:schemeClr val="accent3"/>
          </a:solidFill>
        </p:spPr>
        <p:txBody>
          <a:bodyPr lIns="180000" tIns="180000" rIns="180000">
            <a:noAutofit/>
          </a:bodyPr>
          <a:lstStyle/>
          <a:p>
            <a:pPr marL="90488"/>
            <a:r>
              <a:rPr lang="en-GB" dirty="0">
                <a:solidFill>
                  <a:schemeClr val="bg2"/>
                </a:solidFill>
              </a:rPr>
              <a:t>When the Life-Saving Rules are followed, we all</a:t>
            </a:r>
            <a:br>
              <a:rPr lang="en-GB" dirty="0">
                <a:solidFill>
                  <a:schemeClr val="bg2"/>
                </a:solidFill>
              </a:rPr>
            </a:br>
            <a:r>
              <a:rPr lang="en-GB" dirty="0">
                <a:solidFill>
                  <a:schemeClr val="bg2"/>
                </a:solidFill>
              </a:rPr>
              <a:t>get to return home to our friends &amp; family safely </a:t>
            </a:r>
          </a:p>
        </p:txBody>
      </p:sp>
      <p:pic>
        <p:nvPicPr>
          <p:cNvPr id="6" name="Picture 5">
            <a:extLst>
              <a:ext uri="{FF2B5EF4-FFF2-40B4-BE49-F238E27FC236}">
                <a16:creationId xmlns:a16="http://schemas.microsoft.com/office/drawing/2014/main" id="{A6389797-E069-8E4E-90D3-94AB52A65BD9}"/>
              </a:ext>
            </a:extLst>
          </p:cNvPr>
          <p:cNvPicPr>
            <a:picLocks noChangeAspect="1"/>
          </p:cNvPicPr>
          <p:nvPr/>
        </p:nvPicPr>
        <p:blipFill>
          <a:blip r:embed="rId3"/>
          <a:stretch>
            <a:fillRect/>
          </a:stretch>
        </p:blipFill>
        <p:spPr>
          <a:xfrm>
            <a:off x="0" y="1556792"/>
            <a:ext cx="12192001" cy="4657215"/>
          </a:xfrm>
          <a:prstGeom prst="rect">
            <a:avLst/>
          </a:prstGeom>
        </p:spPr>
      </p:pic>
    </p:spTree>
    <p:extLst>
      <p:ext uri="{BB962C8B-B14F-4D97-AF65-F5344CB8AC3E}">
        <p14:creationId xmlns:p14="http://schemas.microsoft.com/office/powerpoint/2010/main" val="308867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4244" y="-27384"/>
            <a:ext cx="12210726" cy="1440000"/>
          </a:xfrm>
          <a:prstGeom prst="rect">
            <a:avLst/>
          </a:prstGeom>
          <a:solidFill>
            <a:schemeClr val="accent2"/>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Also available </a:t>
            </a:r>
          </a:p>
        </p:txBody>
      </p:sp>
      <p:sp>
        <p:nvSpPr>
          <p:cNvPr id="9" name="Text Placeholder 3">
            <a:extLst>
              <a:ext uri="{FF2B5EF4-FFF2-40B4-BE49-F238E27FC236}">
                <a16:creationId xmlns:a16="http://schemas.microsoft.com/office/drawing/2014/main" id="{4F7E75AE-4C45-43EA-A85B-99D19149D78A}"/>
              </a:ext>
            </a:extLst>
          </p:cNvPr>
          <p:cNvSpPr txBox="1">
            <a:spLocks/>
          </p:cNvSpPr>
          <p:nvPr/>
        </p:nvSpPr>
        <p:spPr bwMode="auto">
          <a:xfrm>
            <a:off x="227448" y="3518822"/>
            <a:ext cx="1747637" cy="203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Website</a:t>
            </a:r>
          </a:p>
          <a:p>
            <a:pPr marL="0" indent="0">
              <a:buFontTx/>
              <a:buNone/>
            </a:pPr>
            <a:endParaRPr lang="en-GB" sz="1400" b="0" dirty="0"/>
          </a:p>
        </p:txBody>
      </p:sp>
      <p:sp>
        <p:nvSpPr>
          <p:cNvPr id="10" name="Text Placeholder 3">
            <a:extLst>
              <a:ext uri="{FF2B5EF4-FFF2-40B4-BE49-F238E27FC236}">
                <a16:creationId xmlns:a16="http://schemas.microsoft.com/office/drawing/2014/main" id="{9000ED70-0B9E-4481-8032-1E836F15086D}"/>
              </a:ext>
            </a:extLst>
          </p:cNvPr>
          <p:cNvSpPr txBox="1">
            <a:spLocks/>
          </p:cNvSpPr>
          <p:nvPr/>
        </p:nvSpPr>
        <p:spPr bwMode="auto">
          <a:xfrm>
            <a:off x="2060005" y="349613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App</a:t>
            </a:r>
            <a:endParaRPr lang="en-GB" sz="1200" dirty="0">
              <a:solidFill>
                <a:schemeClr val="accent3"/>
              </a:solidFill>
            </a:endParaRPr>
          </a:p>
        </p:txBody>
      </p:sp>
      <p:sp>
        <p:nvSpPr>
          <p:cNvPr id="15" name="Text Placeholder 3">
            <a:extLst>
              <a:ext uri="{FF2B5EF4-FFF2-40B4-BE49-F238E27FC236}">
                <a16:creationId xmlns:a16="http://schemas.microsoft.com/office/drawing/2014/main" id="{9303D809-934A-4DFB-838A-6435F9842ABD}"/>
              </a:ext>
            </a:extLst>
          </p:cNvPr>
          <p:cNvSpPr txBox="1">
            <a:spLocks/>
          </p:cNvSpPr>
          <p:nvPr/>
        </p:nvSpPr>
        <p:spPr bwMode="auto">
          <a:xfrm>
            <a:off x="3783244" y="3496135"/>
            <a:ext cx="1737876" cy="27510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Quiz </a:t>
            </a:r>
          </a:p>
          <a:p>
            <a:pPr marL="0" indent="0">
              <a:spcAft>
                <a:spcPts val="600"/>
              </a:spcAft>
              <a:buFontTx/>
              <a:buNone/>
            </a:pPr>
            <a:endParaRPr lang="en-GB" sz="1200" b="1" dirty="0">
              <a:solidFill>
                <a:schemeClr val="accent3"/>
              </a:solidFill>
            </a:endParaRPr>
          </a:p>
          <a:p>
            <a:pPr marL="0" indent="0">
              <a:spcAft>
                <a:spcPts val="600"/>
              </a:spcAft>
              <a:buFontTx/>
              <a:buNone/>
            </a:pPr>
            <a:endParaRPr lang="en-GB" sz="1200" b="1" dirty="0">
              <a:solidFill>
                <a:schemeClr val="accent3"/>
              </a:solidFill>
            </a:endParaRPr>
          </a:p>
        </p:txBody>
      </p:sp>
      <p:pic>
        <p:nvPicPr>
          <p:cNvPr id="18" name="Picture 17">
            <a:hlinkClick r:id="rId3"/>
            <a:extLst>
              <a:ext uri="{FF2B5EF4-FFF2-40B4-BE49-F238E27FC236}">
                <a16:creationId xmlns:a16="http://schemas.microsoft.com/office/drawing/2014/main" id="{6EF697B3-427A-4E85-9F63-9DDDEF14E9ED}"/>
              </a:ext>
            </a:extLst>
          </p:cNvPr>
          <p:cNvPicPr>
            <a:picLocks noChangeAspect="1"/>
          </p:cNvPicPr>
          <p:nvPr/>
        </p:nvPicPr>
        <p:blipFill>
          <a:blip r:embed="rId4"/>
          <a:stretch>
            <a:fillRect/>
          </a:stretch>
        </p:blipFill>
        <p:spPr>
          <a:xfrm>
            <a:off x="368902" y="2381366"/>
            <a:ext cx="786785" cy="786785"/>
          </a:xfrm>
          <a:prstGeom prst="rect">
            <a:avLst/>
          </a:prstGeom>
        </p:spPr>
      </p:pic>
      <p:pic>
        <p:nvPicPr>
          <p:cNvPr id="26" name="Picture 25">
            <a:hlinkClick r:id="rId5"/>
            <a:extLst>
              <a:ext uri="{FF2B5EF4-FFF2-40B4-BE49-F238E27FC236}">
                <a16:creationId xmlns:a16="http://schemas.microsoft.com/office/drawing/2014/main" id="{8E4017CE-80A6-4BCE-94BF-61DD247B59E6}"/>
              </a:ext>
            </a:extLst>
          </p:cNvPr>
          <p:cNvPicPr>
            <a:picLocks noChangeAspect="1"/>
          </p:cNvPicPr>
          <p:nvPr/>
        </p:nvPicPr>
        <p:blipFill>
          <a:blip r:embed="rId6"/>
          <a:stretch>
            <a:fillRect/>
          </a:stretch>
        </p:blipFill>
        <p:spPr>
          <a:xfrm>
            <a:off x="3783244" y="2358680"/>
            <a:ext cx="800089" cy="803845"/>
          </a:xfrm>
          <a:prstGeom prst="rect">
            <a:avLst/>
          </a:prstGeom>
        </p:spPr>
      </p:pic>
      <p:pic>
        <p:nvPicPr>
          <p:cNvPr id="30" name="Graphic 29" descr="Video camera">
            <a:extLst>
              <a:ext uri="{FF2B5EF4-FFF2-40B4-BE49-F238E27FC236}">
                <a16:creationId xmlns:a16="http://schemas.microsoft.com/office/drawing/2014/main" id="{A70B4464-4E69-4031-8A69-21FC49E3E1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4838" y="2130461"/>
            <a:ext cx="1129830" cy="1129830"/>
          </a:xfrm>
          <a:prstGeom prst="rect">
            <a:avLst/>
          </a:prstGeom>
        </p:spPr>
      </p:pic>
      <p:pic>
        <p:nvPicPr>
          <p:cNvPr id="36" name="Graphic 35" descr="Projector screen">
            <a:extLst>
              <a:ext uri="{FF2B5EF4-FFF2-40B4-BE49-F238E27FC236}">
                <a16:creationId xmlns:a16="http://schemas.microsoft.com/office/drawing/2014/main" id="{88A21B97-E675-4764-8B2C-9828F9BCFF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6173" y="2191114"/>
            <a:ext cx="1129830" cy="1129830"/>
          </a:xfrm>
          <a:prstGeom prst="rect">
            <a:avLst/>
          </a:prstGeom>
        </p:spPr>
      </p:pic>
      <p:pic>
        <p:nvPicPr>
          <p:cNvPr id="38" name="Graphic 37" descr="Employee Badge">
            <a:extLst>
              <a:ext uri="{FF2B5EF4-FFF2-40B4-BE49-F238E27FC236}">
                <a16:creationId xmlns:a16="http://schemas.microsoft.com/office/drawing/2014/main" id="{5203C045-8DEC-4055-8281-A06D3FE9FC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20841" y="2228585"/>
            <a:ext cx="955202" cy="955202"/>
          </a:xfrm>
          <a:prstGeom prst="rect">
            <a:avLst/>
          </a:prstGeom>
        </p:spPr>
      </p:pic>
      <p:grpSp>
        <p:nvGrpSpPr>
          <p:cNvPr id="43" name="Group 42">
            <a:extLst>
              <a:ext uri="{FF2B5EF4-FFF2-40B4-BE49-F238E27FC236}">
                <a16:creationId xmlns:a16="http://schemas.microsoft.com/office/drawing/2014/main" id="{1E7DA703-29F6-48BE-BFBA-224A2AE847B9}"/>
              </a:ext>
            </a:extLst>
          </p:cNvPr>
          <p:cNvGrpSpPr/>
          <p:nvPr/>
        </p:nvGrpSpPr>
        <p:grpSpPr>
          <a:xfrm>
            <a:off x="9912424" y="-319630"/>
            <a:ext cx="2294058" cy="2020438"/>
            <a:chOff x="9768408" y="-391663"/>
            <a:chExt cx="2438074" cy="2256562"/>
          </a:xfrm>
        </p:grpSpPr>
        <p:pic>
          <p:nvPicPr>
            <p:cNvPr id="3" name="Graphic 2" descr="Laptop">
              <a:extLst>
                <a:ext uri="{FF2B5EF4-FFF2-40B4-BE49-F238E27FC236}">
                  <a16:creationId xmlns:a16="http://schemas.microsoft.com/office/drawing/2014/main" id="{4FE0C32D-C017-4BF9-B663-4B99975553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68408" y="-391663"/>
              <a:ext cx="2438074" cy="2256562"/>
            </a:xfrm>
            <a:prstGeom prst="rect">
              <a:avLst/>
            </a:prstGeom>
          </p:spPr>
        </p:pic>
        <p:pic>
          <p:nvPicPr>
            <p:cNvPr id="41" name="Picture 40">
              <a:extLst>
                <a:ext uri="{FF2B5EF4-FFF2-40B4-BE49-F238E27FC236}">
                  <a16:creationId xmlns:a16="http://schemas.microsoft.com/office/drawing/2014/main" id="{11853339-F0B6-4D67-8811-756A0253CACB}"/>
                </a:ext>
              </a:extLst>
            </p:cNvPr>
            <p:cNvPicPr>
              <a:picLocks noChangeAspect="1"/>
            </p:cNvPicPr>
            <p:nvPr/>
          </p:nvPicPr>
          <p:blipFill rotWithShape="1">
            <a:blip r:embed="rId15"/>
            <a:srcRect l="55336" t="10061" r="3206" b="8613"/>
            <a:stretch/>
          </p:blipFill>
          <p:spPr>
            <a:xfrm>
              <a:off x="10321416" y="260648"/>
              <a:ext cx="1319200" cy="720080"/>
            </a:xfrm>
            <a:prstGeom prst="rect">
              <a:avLst/>
            </a:prstGeom>
            <a:solidFill>
              <a:schemeClr val="bg1"/>
            </a:solidFill>
          </p:spPr>
        </p:pic>
      </p:grpSp>
      <p:pic>
        <p:nvPicPr>
          <p:cNvPr id="40" name="Graphic 39" descr="Teacher">
            <a:extLst>
              <a:ext uri="{FF2B5EF4-FFF2-40B4-BE49-F238E27FC236}">
                <a16:creationId xmlns:a16="http://schemas.microsoft.com/office/drawing/2014/main" id="{B6A831AC-0D1B-4E50-A0A3-84FCF22EC9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97709" y="2289641"/>
            <a:ext cx="1001711" cy="1001711"/>
          </a:xfrm>
          <a:prstGeom prst="rect">
            <a:avLst/>
          </a:prstGeom>
        </p:spPr>
      </p:pic>
      <p:sp>
        <p:nvSpPr>
          <p:cNvPr id="44" name="Text Placeholder 3">
            <a:extLst>
              <a:ext uri="{FF2B5EF4-FFF2-40B4-BE49-F238E27FC236}">
                <a16:creationId xmlns:a16="http://schemas.microsoft.com/office/drawing/2014/main" id="{8E332325-A908-49C4-A072-64662345D4CD}"/>
              </a:ext>
            </a:extLst>
          </p:cNvPr>
          <p:cNvSpPr txBox="1">
            <a:spLocks/>
          </p:cNvSpPr>
          <p:nvPr/>
        </p:nvSpPr>
        <p:spPr bwMode="auto">
          <a:xfrm>
            <a:off x="5437218" y="3524024"/>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Videos</a:t>
            </a:r>
            <a:endParaRPr lang="en-GB" sz="1200" dirty="0">
              <a:solidFill>
                <a:schemeClr val="accent3"/>
              </a:solidFill>
            </a:endParaRPr>
          </a:p>
        </p:txBody>
      </p:sp>
      <p:sp>
        <p:nvSpPr>
          <p:cNvPr id="45" name="Text Placeholder 3">
            <a:extLst>
              <a:ext uri="{FF2B5EF4-FFF2-40B4-BE49-F238E27FC236}">
                <a16:creationId xmlns:a16="http://schemas.microsoft.com/office/drawing/2014/main" id="{5143B316-8BD9-484A-98A0-1E48D75E28AA}"/>
              </a:ext>
            </a:extLst>
          </p:cNvPr>
          <p:cNvSpPr txBox="1">
            <a:spLocks/>
          </p:cNvSpPr>
          <p:nvPr/>
        </p:nvSpPr>
        <p:spPr bwMode="auto">
          <a:xfrm>
            <a:off x="7436173"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Posters</a:t>
            </a:r>
            <a:endParaRPr lang="en-GB" sz="1200" dirty="0">
              <a:solidFill>
                <a:schemeClr val="accent3"/>
              </a:solidFill>
            </a:endParaRPr>
          </a:p>
        </p:txBody>
      </p:sp>
      <p:sp>
        <p:nvSpPr>
          <p:cNvPr id="46" name="Text Placeholder 3">
            <a:extLst>
              <a:ext uri="{FF2B5EF4-FFF2-40B4-BE49-F238E27FC236}">
                <a16:creationId xmlns:a16="http://schemas.microsoft.com/office/drawing/2014/main" id="{D6EA1137-919C-4E18-960A-592F241012EB}"/>
              </a:ext>
            </a:extLst>
          </p:cNvPr>
          <p:cNvSpPr txBox="1">
            <a:spLocks/>
          </p:cNvSpPr>
          <p:nvPr/>
        </p:nvSpPr>
        <p:spPr bwMode="auto">
          <a:xfrm>
            <a:off x="9120256" y="3503552"/>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a:solidFill>
                  <a:schemeClr val="accent3"/>
                </a:solidFill>
              </a:rPr>
              <a:t>Presentations</a:t>
            </a:r>
            <a:endParaRPr lang="en-GB" sz="1200" dirty="0">
              <a:solidFill>
                <a:schemeClr val="accent3"/>
              </a:solidFill>
            </a:endParaRPr>
          </a:p>
        </p:txBody>
      </p:sp>
      <p:sp>
        <p:nvSpPr>
          <p:cNvPr id="47" name="Text Placeholder 3">
            <a:extLst>
              <a:ext uri="{FF2B5EF4-FFF2-40B4-BE49-F238E27FC236}">
                <a16:creationId xmlns:a16="http://schemas.microsoft.com/office/drawing/2014/main" id="{32341838-32FF-415B-8350-D3F56FD58001}"/>
              </a:ext>
            </a:extLst>
          </p:cNvPr>
          <p:cNvSpPr txBox="1">
            <a:spLocks/>
          </p:cNvSpPr>
          <p:nvPr/>
        </p:nvSpPr>
        <p:spPr bwMode="auto">
          <a:xfrm>
            <a:off x="10720841" y="3463095"/>
            <a:ext cx="1446638" cy="2932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spcAft>
                <a:spcPts val="600"/>
              </a:spcAft>
              <a:buFontTx/>
              <a:buNone/>
            </a:pPr>
            <a:r>
              <a:rPr lang="en-GB" sz="1200" b="1" dirty="0" err="1">
                <a:solidFill>
                  <a:schemeClr val="accent3"/>
                </a:solidFill>
              </a:rPr>
              <a:t>Workcards</a:t>
            </a:r>
            <a:endParaRPr lang="en-GB" sz="1200" b="1" dirty="0">
              <a:solidFill>
                <a:schemeClr val="accent3"/>
              </a:solidFill>
            </a:endParaRPr>
          </a:p>
        </p:txBody>
      </p:sp>
      <p:sp>
        <p:nvSpPr>
          <p:cNvPr id="48" name="Title 6">
            <a:extLst>
              <a:ext uri="{FF2B5EF4-FFF2-40B4-BE49-F238E27FC236}">
                <a16:creationId xmlns:a16="http://schemas.microsoft.com/office/drawing/2014/main" id="{CCEDAC54-46C2-40CD-9B50-B84266D76786}"/>
              </a:ext>
            </a:extLst>
          </p:cNvPr>
          <p:cNvSpPr txBox="1">
            <a:spLocks/>
          </p:cNvSpPr>
          <p:nvPr/>
        </p:nvSpPr>
        <p:spPr>
          <a:xfrm>
            <a:off x="-11287" y="4986531"/>
            <a:ext cx="12210726" cy="957509"/>
          </a:xfrm>
          <a:prstGeom prst="rect">
            <a:avLst/>
          </a:prstGeom>
          <a:solidFill>
            <a:schemeClr val="accent2"/>
          </a:solidFill>
        </p:spPr>
        <p:txBody>
          <a:bodyPr vert="horz" lIns="180000" tIns="450000" rIns="180000" bIns="45720" rtlCol="0" anchor="b"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a:lnSpc>
                <a:spcPct val="100000"/>
              </a:lnSpc>
            </a:pPr>
            <a:r>
              <a:rPr lang="en-GB" sz="2400" dirty="0">
                <a:solidFill>
                  <a:schemeClr val="bg1"/>
                </a:solidFill>
              </a:rPr>
              <a:t>Get in touch!</a:t>
            </a:r>
          </a:p>
          <a:p>
            <a:pPr marL="433388" indent="-342900">
              <a:lnSpc>
                <a:spcPct val="100000"/>
              </a:lnSpc>
              <a:buBlip>
                <a:blip r:embed="rId18">
                  <a:extLst>
                    <a:ext uri="{96DAC541-7B7A-43D3-8B79-37D633B846F1}">
                      <asvg:svgBlip xmlns:asvg="http://schemas.microsoft.com/office/drawing/2016/SVG/main" r:embed="rId19"/>
                    </a:ext>
                  </a:extLst>
                </a:blip>
              </a:buBlip>
            </a:pPr>
            <a:r>
              <a:rPr lang="en-GB" sz="1800" dirty="0">
                <a:solidFill>
                  <a:schemeClr val="bg1"/>
                </a:solidFill>
              </a:rPr>
              <a:t>infoLSR@iogp.org</a:t>
            </a:r>
          </a:p>
          <a:p>
            <a:pPr marL="433388" indent="-342900">
              <a:lnSpc>
                <a:spcPct val="100000"/>
              </a:lnSpc>
              <a:buBlip>
                <a:blip r:embed="rId20">
                  <a:extLst>
                    <a:ext uri="{96DAC541-7B7A-43D3-8B79-37D633B846F1}">
                      <asvg:svgBlip xmlns:asvg="http://schemas.microsoft.com/office/drawing/2016/SVG/main" r:embed="rId21"/>
                    </a:ext>
                  </a:extLst>
                </a:blip>
              </a:buBlip>
            </a:pPr>
            <a:r>
              <a:rPr lang="en-GB" sz="1800" dirty="0">
                <a:solidFill>
                  <a:schemeClr val="bg1"/>
                </a:solidFill>
              </a:rPr>
              <a:t>+44 (0)20 3763 9700</a:t>
            </a:r>
          </a:p>
        </p:txBody>
      </p:sp>
      <p:grpSp>
        <p:nvGrpSpPr>
          <p:cNvPr id="53" name="Group 52">
            <a:extLst>
              <a:ext uri="{FF2B5EF4-FFF2-40B4-BE49-F238E27FC236}">
                <a16:creationId xmlns:a16="http://schemas.microsoft.com/office/drawing/2014/main" id="{ABFBE29B-FC0C-4FB4-BE0A-7D778F144EDA}"/>
              </a:ext>
            </a:extLst>
          </p:cNvPr>
          <p:cNvGrpSpPr/>
          <p:nvPr/>
        </p:nvGrpSpPr>
        <p:grpSpPr>
          <a:xfrm>
            <a:off x="1934690" y="2367671"/>
            <a:ext cx="901611" cy="901611"/>
            <a:chOff x="1934690" y="2367671"/>
            <a:chExt cx="901611" cy="901611"/>
          </a:xfrm>
        </p:grpSpPr>
        <p:pic>
          <p:nvPicPr>
            <p:cNvPr id="7" name="Graphic 6" descr="Smart Phone">
              <a:extLst>
                <a:ext uri="{FF2B5EF4-FFF2-40B4-BE49-F238E27FC236}">
                  <a16:creationId xmlns:a16="http://schemas.microsoft.com/office/drawing/2014/main" id="{3D3F3CBD-30F6-4EBC-BB8A-EFE2179E882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34690" y="2367671"/>
              <a:ext cx="901611" cy="901611"/>
            </a:xfrm>
            <a:prstGeom prst="rect">
              <a:avLst/>
            </a:prstGeom>
          </p:spPr>
        </p:pic>
        <p:pic>
          <p:nvPicPr>
            <p:cNvPr id="52" name="Picture 51">
              <a:extLst>
                <a:ext uri="{FF2B5EF4-FFF2-40B4-BE49-F238E27FC236}">
                  <a16:creationId xmlns:a16="http://schemas.microsoft.com/office/drawing/2014/main" id="{14CC8148-4B55-4EFE-ABAA-C19A4FFA104D}"/>
                </a:ext>
              </a:extLst>
            </p:cNvPr>
            <p:cNvPicPr>
              <a:picLocks noChangeAspect="1"/>
            </p:cNvPicPr>
            <p:nvPr/>
          </p:nvPicPr>
          <p:blipFill>
            <a:blip r:embed="rId24"/>
            <a:stretch>
              <a:fillRect/>
            </a:stretch>
          </p:blipFill>
          <p:spPr>
            <a:xfrm>
              <a:off x="2200215" y="2498315"/>
              <a:ext cx="367393" cy="654356"/>
            </a:xfrm>
            <a:prstGeom prst="rect">
              <a:avLst/>
            </a:prstGeom>
          </p:spPr>
        </p:pic>
      </p:grpSp>
    </p:spTree>
    <p:extLst>
      <p:ext uri="{BB962C8B-B14F-4D97-AF65-F5344CB8AC3E}">
        <p14:creationId xmlns:p14="http://schemas.microsoft.com/office/powerpoint/2010/main" val="151568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5720" rtlCol="0" anchor="t" anchorCtr="0">
            <a:no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What are Life-Saving Rules?</a:t>
            </a:r>
          </a:p>
        </p:txBody>
      </p:sp>
      <p:sp>
        <p:nvSpPr>
          <p:cNvPr id="3" name="Rectangle 2"/>
          <p:cNvSpPr/>
          <p:nvPr/>
        </p:nvSpPr>
        <p:spPr>
          <a:xfrm>
            <a:off x="1164622" y="3887847"/>
            <a:ext cx="2448272" cy="2062103"/>
          </a:xfrm>
          <a:prstGeom prst="rect">
            <a:avLst/>
          </a:prstGeom>
        </p:spPr>
        <p:txBody>
          <a:bodyPr wrap="square" numCol="1"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Few</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Clear</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Simple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Task-level</a:t>
            </a:r>
          </a:p>
        </p:txBody>
      </p:sp>
      <p:sp>
        <p:nvSpPr>
          <p:cNvPr id="4" name="Rounded Rectangle 3"/>
          <p:cNvSpPr/>
          <p:nvPr/>
        </p:nvSpPr>
        <p:spPr>
          <a:xfrm>
            <a:off x="874800" y="1620000"/>
            <a:ext cx="10441160" cy="1602000"/>
          </a:xfrm>
          <a:prstGeom prst="roundRect">
            <a:avLst/>
          </a:prstGeom>
          <a:ln>
            <a:noFill/>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R="0" lvl="1" algn="ctr">
              <a:spcBef>
                <a:spcPts val="0"/>
              </a:spcBef>
              <a:spcAft>
                <a:spcPts val="0"/>
              </a:spcAft>
            </a:pPr>
            <a:r>
              <a:rPr lang="en-US" sz="4400" dirty="0">
                <a:solidFill>
                  <a:schemeClr val="bg1"/>
                </a:solidFill>
                <a:ea typeface="Calibri" panose="020F0502020204030204" pitchFamily="34" charset="0"/>
                <a:cs typeface="Times New Roman" panose="02020603050405020304" pitchFamily="18" charset="0"/>
              </a:rPr>
              <a:t>Key actions to prevent fatal injuries during higher-risk activities</a:t>
            </a:r>
            <a:endParaRPr lang="en-US" sz="4400" dirty="0">
              <a:solidFill>
                <a:schemeClr val="bg1"/>
              </a:solidFill>
              <a:ea typeface="Calibri" panose="020F0502020204030204" pitchFamily="34" charset="0"/>
            </a:endParaRPr>
          </a:p>
        </p:txBody>
      </p:sp>
      <p:sp>
        <p:nvSpPr>
          <p:cNvPr id="5" name="Rectangle 4">
            <a:extLst>
              <a:ext uri="{FF2B5EF4-FFF2-40B4-BE49-F238E27FC236}">
                <a16:creationId xmlns:a16="http://schemas.microsoft.com/office/drawing/2014/main" id="{11E02E56-D06B-4FD5-82BC-CE55D18EAE3D}"/>
              </a:ext>
            </a:extLst>
          </p:cNvPr>
          <p:cNvSpPr/>
          <p:nvPr/>
        </p:nvSpPr>
        <p:spPr>
          <a:xfrm>
            <a:off x="4236834" y="3402000"/>
            <a:ext cx="2627642" cy="584775"/>
          </a:xfrm>
          <a:prstGeom prst="rect">
            <a:avLst/>
          </a:prstGeom>
        </p:spPr>
        <p:txBody>
          <a:bodyPr wrap="none">
            <a:spAutoFit/>
          </a:bodyPr>
          <a:lstStyle/>
          <a:p>
            <a:pPr lvl="1" indent="-457200">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Life-saving</a:t>
            </a:r>
          </a:p>
        </p:txBody>
      </p:sp>
      <p:sp>
        <p:nvSpPr>
          <p:cNvPr id="6" name="Rectangle 5">
            <a:extLst>
              <a:ext uri="{FF2B5EF4-FFF2-40B4-BE49-F238E27FC236}">
                <a16:creationId xmlns:a16="http://schemas.microsoft.com/office/drawing/2014/main" id="{7B5725F6-9A21-4DEB-BA5C-A6D2ACC4BE5A}"/>
              </a:ext>
            </a:extLst>
          </p:cNvPr>
          <p:cNvSpPr/>
          <p:nvPr/>
        </p:nvSpPr>
        <p:spPr>
          <a:xfrm>
            <a:off x="7547330" y="3846251"/>
            <a:ext cx="3480048" cy="2062103"/>
          </a:xfrm>
          <a:prstGeom prst="rect">
            <a:avLst/>
          </a:prstGeom>
        </p:spPr>
        <p:txBody>
          <a:bodyPr wrap="square" anchor="t" anchorCtr="0">
            <a:noAutofit/>
          </a:bodyPr>
          <a:lstStyle/>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Proactive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Actionable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Observable</a:t>
            </a:r>
          </a:p>
          <a:p>
            <a:pPr marR="0" lvl="1" indent="-457200">
              <a:spcBef>
                <a:spcPts val="0"/>
              </a:spcBef>
              <a:spcAft>
                <a:spcPts val="0"/>
              </a:spcAft>
              <a:buFont typeface="Arial" panose="020B0604020202020204" pitchFamily="34" charset="0"/>
              <a:buChar char="•"/>
            </a:pPr>
            <a:r>
              <a:rPr lang="en-US" sz="3200" dirty="0">
                <a:solidFill>
                  <a:schemeClr val="accent3"/>
                </a:solidFill>
                <a:ea typeface="Calibri" panose="020F0502020204030204" pitchFamily="34" charset="0"/>
                <a:cs typeface="Times New Roman" panose="02020603050405020304" pitchFamily="18" charset="0"/>
              </a:rPr>
              <a:t>For the Worker</a:t>
            </a:r>
          </a:p>
        </p:txBody>
      </p:sp>
    </p:spTree>
    <p:extLst>
      <p:ext uri="{BB962C8B-B14F-4D97-AF65-F5344CB8AC3E}">
        <p14:creationId xmlns:p14="http://schemas.microsoft.com/office/powerpoint/2010/main" val="103342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ECB75-005D-46C2-82F0-4BEA5E742AC9}"/>
              </a:ext>
            </a:extLst>
          </p:cNvPr>
          <p:cNvSpPr/>
          <p:nvPr/>
        </p:nvSpPr>
        <p:spPr bwMode="auto">
          <a:xfrm>
            <a:off x="604333" y="1620000"/>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provide workers in the industry with actions they can take to protect themselves and their colleagues, no matter the worksite</a:t>
            </a:r>
          </a:p>
        </p:txBody>
      </p:sp>
      <p:sp>
        <p:nvSpPr>
          <p:cNvPr id="8" name="Rectangle 7">
            <a:extLst>
              <a:ext uri="{FF2B5EF4-FFF2-40B4-BE49-F238E27FC236}">
                <a16:creationId xmlns:a16="http://schemas.microsoft.com/office/drawing/2014/main" id="{8E7F0370-97A8-4DCE-8C4B-1262AB5E285E}"/>
              </a:ext>
            </a:extLst>
          </p:cNvPr>
          <p:cNvSpPr/>
          <p:nvPr/>
        </p:nvSpPr>
        <p:spPr bwMode="auto">
          <a:xfrm>
            <a:off x="604333" y="2484096"/>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Reviewed fatal incidents reported to IOGP to select the activities that are most likely to lead to a fatality</a:t>
            </a:r>
          </a:p>
        </p:txBody>
      </p:sp>
      <p:sp>
        <p:nvSpPr>
          <p:cNvPr id="11" name="Rectangle 10">
            <a:extLst>
              <a:ext uri="{FF2B5EF4-FFF2-40B4-BE49-F238E27FC236}">
                <a16:creationId xmlns:a16="http://schemas.microsoft.com/office/drawing/2014/main" id="{2DA6683B-81C2-49C2-80A2-9BBB457B6FDB}"/>
              </a:ext>
            </a:extLst>
          </p:cNvPr>
          <p:cNvSpPr/>
          <p:nvPr/>
        </p:nvSpPr>
        <p:spPr bwMode="auto">
          <a:xfrm>
            <a:off x="604333" y="3146121"/>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r>
              <a:rPr lang="en-GB" sz="2400" dirty="0">
                <a:solidFill>
                  <a:schemeClr val="bg1"/>
                </a:solidFill>
              </a:rPr>
              <a:t>We wanted to have only Rules that were relevant and applicable for the </a:t>
            </a:r>
            <a:br>
              <a:rPr lang="en-GB" sz="2400" dirty="0">
                <a:solidFill>
                  <a:schemeClr val="bg1"/>
                </a:solidFill>
              </a:rPr>
            </a:br>
            <a:r>
              <a:rPr lang="en-GB" sz="2400" dirty="0">
                <a:solidFill>
                  <a:schemeClr val="bg1"/>
                </a:solidFill>
              </a:rPr>
              <a:t>entire industry </a:t>
            </a:r>
          </a:p>
        </p:txBody>
      </p:sp>
      <p:sp>
        <p:nvSpPr>
          <p:cNvPr id="13" name="Rectangle 12">
            <a:extLst>
              <a:ext uri="{FF2B5EF4-FFF2-40B4-BE49-F238E27FC236}">
                <a16:creationId xmlns:a16="http://schemas.microsoft.com/office/drawing/2014/main" id="{78E4AD85-1CFB-484C-B1F1-AAA194AC52A2}"/>
              </a:ext>
            </a:extLst>
          </p:cNvPr>
          <p:cNvSpPr/>
          <p:nvPr/>
        </p:nvSpPr>
        <p:spPr bwMode="auto">
          <a:xfrm>
            <a:off x="604333" y="4011526"/>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Checked our selection against other industry data sources (CONCAWE, ARPEL, NIOSH, OSHA)</a:t>
            </a:r>
          </a:p>
        </p:txBody>
      </p:sp>
      <p:sp>
        <p:nvSpPr>
          <p:cNvPr id="14" name="Rectangle 13">
            <a:extLst>
              <a:ext uri="{FF2B5EF4-FFF2-40B4-BE49-F238E27FC236}">
                <a16:creationId xmlns:a16="http://schemas.microsoft.com/office/drawing/2014/main" id="{15966D3C-01AA-45EB-B6DD-6D40F57717F0}"/>
              </a:ext>
            </a:extLst>
          </p:cNvPr>
          <p:cNvSpPr/>
          <p:nvPr/>
        </p:nvSpPr>
        <p:spPr bwMode="auto">
          <a:xfrm>
            <a:off x="604333" y="4653136"/>
            <a:ext cx="10945216" cy="864096"/>
          </a:xfrm>
          <a:prstGeom prst="rect">
            <a:avLst/>
          </a:prstGeom>
          <a:solidFill>
            <a:schemeClr val="accent3"/>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sz="2400" dirty="0">
                <a:solidFill>
                  <a:schemeClr val="bg1"/>
                </a:solidFill>
              </a:rPr>
              <a:t>We created 9 Rules with a simple icon, and clear actions for individuals</a:t>
            </a:r>
          </a:p>
        </p:txBody>
      </p:sp>
      <p:sp>
        <p:nvSpPr>
          <p:cNvPr id="17" name="Title 6">
            <a:extLst>
              <a:ext uri="{FF2B5EF4-FFF2-40B4-BE49-F238E27FC236}">
                <a16:creationId xmlns:a16="http://schemas.microsoft.com/office/drawing/2014/main" id="{2FA985BE-C53C-41FF-8F29-F7044E3C7804}"/>
              </a:ext>
            </a:extLst>
          </p:cNvPr>
          <p:cNvSpPr txBox="1">
            <a:spLocks/>
          </p:cNvSpPr>
          <p:nvPr/>
        </p:nvSpPr>
        <p:spPr>
          <a:xfrm>
            <a:off x="0" y="0"/>
            <a:ext cx="12186427" cy="1440000"/>
          </a:xfrm>
          <a:prstGeom prst="rect">
            <a:avLst/>
          </a:prstGeom>
          <a:solidFill>
            <a:schemeClr val="tx1"/>
          </a:solidFill>
        </p:spPr>
        <p:txBody>
          <a:bodyPr vert="horz" lIns="180000" tIns="450000" rIns="180000" bIns="46800" rtlCol="0" anchor="t" anchorCtr="0">
            <a:normAutofit/>
          </a:bodyPr>
          <a:lstStyle>
            <a:lvl1pPr algn="l" defTabSz="457200" rtl="0" eaLnBrk="1" latinLnBrk="0" hangingPunct="1">
              <a:lnSpc>
                <a:spcPct val="90000"/>
              </a:lnSpc>
              <a:spcBef>
                <a:spcPct val="0"/>
              </a:spcBef>
              <a:buNone/>
              <a:defRPr sz="4000" b="0" i="0" kern="1200">
                <a:solidFill>
                  <a:schemeClr val="tx1"/>
                </a:solidFill>
                <a:latin typeface="+mj-lt"/>
                <a:ea typeface="+mj-ea"/>
                <a:cs typeface="+mj-cs"/>
              </a:defRPr>
            </a:lvl1pPr>
          </a:lstStyle>
          <a:p>
            <a:pPr marL="90488"/>
            <a:r>
              <a:rPr lang="en-GB" dirty="0">
                <a:solidFill>
                  <a:schemeClr val="bg2"/>
                </a:solidFill>
              </a:rPr>
              <a:t>How were the Life-Saving Rules developed?</a:t>
            </a:r>
          </a:p>
        </p:txBody>
      </p:sp>
      <p:sp>
        <p:nvSpPr>
          <p:cNvPr id="9" name="Rectangle 8">
            <a:extLst>
              <a:ext uri="{FF2B5EF4-FFF2-40B4-BE49-F238E27FC236}">
                <a16:creationId xmlns:a16="http://schemas.microsoft.com/office/drawing/2014/main" id="{2875C228-D6B2-490D-AF53-792EEF2D696A}"/>
              </a:ext>
            </a:extLst>
          </p:cNvPr>
          <p:cNvSpPr/>
          <p:nvPr/>
        </p:nvSpPr>
        <p:spPr bwMode="auto">
          <a:xfrm>
            <a:off x="604333" y="5517232"/>
            <a:ext cx="10945216" cy="480996"/>
          </a:xfrm>
          <a:prstGeom prst="rect">
            <a:avLst/>
          </a:prstGeom>
          <a:solidFill>
            <a:schemeClr val="accent3">
              <a:lumMod val="75000"/>
            </a:schemeClr>
          </a:solidFill>
          <a:ln>
            <a:noFill/>
          </a:ln>
          <a:extLst/>
        </p:spPr>
        <p:txBody>
          <a:bodyPr vert="horz" wrap="square" lIns="91440" tIns="45720" rIns="91440" bIns="45720" numCol="1" rtlCol="0" anchor="ctr" anchorCtr="0" compatLnSpc="1">
            <a:prstTxWarp prst="textNoShape">
              <a:avLst/>
            </a:prstTxWarp>
          </a:bodyPr>
          <a:lstStyle/>
          <a:p>
            <a:pPr>
              <a:lnSpc>
                <a:spcPct val="120000"/>
              </a:lnSpc>
            </a:pPr>
            <a:r>
              <a:rPr lang="en-GB" dirty="0">
                <a:solidFill>
                  <a:schemeClr val="bg1"/>
                </a:solidFill>
              </a:rPr>
              <a:t>Tested with workforce representatives and Human Performance experts</a:t>
            </a:r>
          </a:p>
        </p:txBody>
      </p:sp>
    </p:spTree>
    <p:extLst>
      <p:ext uri="{BB962C8B-B14F-4D97-AF65-F5344CB8AC3E}">
        <p14:creationId xmlns:p14="http://schemas.microsoft.com/office/powerpoint/2010/main" val="27951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3" grpId="0" animBg="1"/>
      <p:bldP spid="1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546EFF-469B-4CB9-8031-B67E5F56AEDA}"/>
              </a:ext>
            </a:extLst>
          </p:cNvPr>
          <p:cNvSpPr>
            <a:spLocks noGrp="1"/>
          </p:cNvSpPr>
          <p:nvPr>
            <p:ph type="ftr" sz="quarter" idx="3"/>
          </p:nvPr>
        </p:nvSpPr>
        <p:spPr>
          <a:xfrm>
            <a:off x="7392144" y="5920726"/>
            <a:ext cx="3677388" cy="365125"/>
          </a:xfrm>
        </p:spPr>
        <p:txBody>
          <a:bodyPr anchor="t" anchorCtr="0"/>
          <a:lstStyle/>
          <a:p>
            <a:r>
              <a:rPr lang="en-GB" sz="1000" baseline="30000" dirty="0"/>
              <a:t>*</a:t>
            </a:r>
            <a:r>
              <a:rPr lang="en-GB" sz="1000" dirty="0"/>
              <a:t>From analysis of fatal incidents reported to IOGP (2008-2017)</a:t>
            </a:r>
            <a:endParaRPr lang="en-US" sz="1000" dirty="0"/>
          </a:p>
        </p:txBody>
      </p:sp>
      <p:sp>
        <p:nvSpPr>
          <p:cNvPr id="7" name="Title 6">
            <a:extLst>
              <a:ext uri="{FF2B5EF4-FFF2-40B4-BE49-F238E27FC236}">
                <a16:creationId xmlns:a16="http://schemas.microsoft.com/office/drawing/2014/main" id="{ED14A2DB-0E94-4550-811B-EDAFC87010D0}"/>
              </a:ext>
            </a:extLst>
          </p:cNvPr>
          <p:cNvSpPr>
            <a:spLocks noGrp="1"/>
          </p:cNvSpPr>
          <p:nvPr>
            <p:ph type="title"/>
          </p:nvPr>
        </p:nvSpPr>
        <p:spPr>
          <a:xfrm>
            <a:off x="0" y="-622"/>
            <a:ext cx="12192000" cy="1440000"/>
          </a:xfrm>
          <a:solidFill>
            <a:schemeClr val="tx1"/>
          </a:solidFill>
        </p:spPr>
        <p:txBody>
          <a:bodyPr lIns="180000" tIns="180000" rIns="180000">
            <a:noAutofit/>
          </a:bodyPr>
          <a:lstStyle/>
          <a:p>
            <a:pPr marL="90488"/>
            <a:r>
              <a:rPr lang="en-GB" dirty="0">
                <a:solidFill>
                  <a:schemeClr val="bg1"/>
                </a:solidFill>
              </a:rPr>
              <a:t>In the last 10 years, 376 people might still be alive </a:t>
            </a:r>
            <a:br>
              <a:rPr lang="en-GB" dirty="0">
                <a:solidFill>
                  <a:schemeClr val="bg1"/>
                </a:solidFill>
              </a:rPr>
            </a:br>
            <a:r>
              <a:rPr lang="en-GB" dirty="0">
                <a:solidFill>
                  <a:schemeClr val="bg1"/>
                </a:solidFill>
              </a:rPr>
              <a:t>if the Life-Saving Rules had been followed</a:t>
            </a:r>
            <a:r>
              <a:rPr lang="en-GB" sz="3100" baseline="50000" dirty="0">
                <a:solidFill>
                  <a:schemeClr val="bg1"/>
                </a:solidFill>
              </a:rPr>
              <a:t>*</a:t>
            </a:r>
          </a:p>
        </p:txBody>
      </p:sp>
      <p:pic>
        <p:nvPicPr>
          <p:cNvPr id="3" name="Picture 2">
            <a:extLst>
              <a:ext uri="{FF2B5EF4-FFF2-40B4-BE49-F238E27FC236}">
                <a16:creationId xmlns:a16="http://schemas.microsoft.com/office/drawing/2014/main" id="{37BDB1D4-3DB8-3B4A-A6E2-463B9702B491}"/>
              </a:ext>
            </a:extLst>
          </p:cNvPr>
          <p:cNvPicPr>
            <a:picLocks noChangeAspect="1"/>
          </p:cNvPicPr>
          <p:nvPr/>
        </p:nvPicPr>
        <p:blipFill>
          <a:blip r:embed="rId3"/>
          <a:stretch>
            <a:fillRect/>
          </a:stretch>
        </p:blipFill>
        <p:spPr>
          <a:xfrm>
            <a:off x="839416" y="1721789"/>
            <a:ext cx="10096500" cy="4381500"/>
          </a:xfrm>
          <a:prstGeom prst="rect">
            <a:avLst/>
          </a:prstGeom>
        </p:spPr>
      </p:pic>
    </p:spTree>
    <p:extLst>
      <p:ext uri="{BB962C8B-B14F-4D97-AF65-F5344CB8AC3E}">
        <p14:creationId xmlns:p14="http://schemas.microsoft.com/office/powerpoint/2010/main" val="169215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7FB73-36B8-4533-AA08-8DD84D3AD4A8}"/>
              </a:ext>
            </a:extLst>
          </p:cNvPr>
          <p:cNvPicPr>
            <a:picLocks noChangeAspect="1"/>
          </p:cNvPicPr>
          <p:nvPr/>
        </p:nvPicPr>
        <p:blipFill>
          <a:blip r:embed="rId3"/>
          <a:stretch>
            <a:fillRect/>
          </a:stretch>
        </p:blipFill>
        <p:spPr>
          <a:xfrm>
            <a:off x="0" y="990000"/>
            <a:ext cx="12192001" cy="4657215"/>
          </a:xfrm>
          <a:prstGeom prst="rect">
            <a:avLst/>
          </a:prstGeom>
        </p:spPr>
      </p:pic>
    </p:spTree>
    <p:extLst>
      <p:ext uri="{BB962C8B-B14F-4D97-AF65-F5344CB8AC3E}">
        <p14:creationId xmlns:p14="http://schemas.microsoft.com/office/powerpoint/2010/main" val="10453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p:cNvPicPr>
          <p:nvPr>
            <p:ph idx="1"/>
          </p:nvPr>
        </p:nvPicPr>
        <p:blipFill>
          <a:blip r:embed="rId3"/>
          <a:stretch>
            <a:fillRect/>
          </a:stretch>
        </p:blipFill>
        <p:spPr>
          <a:xfrm>
            <a:off x="539999" y="1619999"/>
            <a:ext cx="4320000" cy="4320000"/>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86000" cy="1440000"/>
          </a:xfrm>
          <a:solidFill>
            <a:schemeClr val="accent3"/>
          </a:solidFill>
        </p:spPr>
        <p:txBody>
          <a:bodyPr lIns="180000" tIns="450000" rIns="180000"/>
          <a:lstStyle/>
          <a:p>
            <a:pPr marL="90488"/>
            <a:r>
              <a:rPr lang="en-GB" dirty="0">
                <a:solidFill>
                  <a:schemeClr val="bg2"/>
                </a:solidFill>
              </a:rPr>
              <a:t>Bypassing Safety Controls</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cmpd="sng">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overriding or disabling safety-controls</a:t>
            </a:r>
          </a:p>
          <a:p>
            <a:endParaRPr lang="en-GB" dirty="0">
              <a:solidFill>
                <a:schemeClr val="tx2"/>
              </a:solidFill>
            </a:endParaRPr>
          </a:p>
          <a:p>
            <a:pPr marL="285750" indent="-285750">
              <a:spcAft>
                <a:spcPts val="1200"/>
              </a:spcAft>
              <a:buFont typeface="Arial" panose="020B0604020202020204" pitchFamily="34" charset="0"/>
              <a:buChar char="•"/>
            </a:pPr>
            <a:r>
              <a:rPr lang="en-GB" dirty="0">
                <a:solidFill>
                  <a:schemeClr val="tx2"/>
                </a:solidFill>
              </a:rPr>
              <a:t>I understand and use safety-critical equipment and procedures which apply to my task</a:t>
            </a:r>
          </a:p>
          <a:p>
            <a:pPr marL="285750" indent="-285750">
              <a:buFont typeface="Arial" panose="020B0604020202020204" pitchFamily="34" charset="0"/>
              <a:buChar char="•"/>
            </a:pPr>
            <a:r>
              <a:rPr lang="en-GB" dirty="0">
                <a:solidFill>
                  <a:schemeClr val="tx2"/>
                </a:solidFill>
              </a:rPr>
              <a:t>I obtain authorisation before:</a:t>
            </a:r>
          </a:p>
          <a:p>
            <a:pPr marL="742950" lvl="1" indent="-285750">
              <a:buFont typeface="Symbol" panose="05050102010706020507" pitchFamily="18" charset="2"/>
              <a:buChar char=""/>
            </a:pPr>
            <a:r>
              <a:rPr lang="en-GB" dirty="0">
                <a:solidFill>
                  <a:schemeClr val="tx2"/>
                </a:solidFill>
              </a:rPr>
              <a:t>disabling or overriding safety equipment</a:t>
            </a:r>
          </a:p>
          <a:p>
            <a:pPr marL="742950" lvl="1" indent="-285750">
              <a:buFont typeface="Symbol" panose="05050102010706020507" pitchFamily="18" charset="2"/>
              <a:buChar char=""/>
            </a:pPr>
            <a:r>
              <a:rPr lang="en-GB" dirty="0">
                <a:solidFill>
                  <a:schemeClr val="tx2"/>
                </a:solidFill>
              </a:rPr>
              <a:t>deviating from procedures </a:t>
            </a:r>
          </a:p>
          <a:p>
            <a:pPr marL="742950" lvl="1" indent="-285750">
              <a:buFont typeface="Symbol" panose="05050102010706020507" pitchFamily="18" charset="2"/>
              <a:buChar char=""/>
            </a:pPr>
            <a:r>
              <a:rPr lang="en-GB" dirty="0">
                <a:solidFill>
                  <a:schemeClr val="tx2"/>
                </a:solidFill>
              </a:rPr>
              <a:t>crossing a barrier</a:t>
            </a:r>
          </a:p>
        </p:txBody>
      </p:sp>
      <p:pic>
        <p:nvPicPr>
          <p:cNvPr id="5" name="Graphic 4" descr="Video camera">
            <a:extLst>
              <a:ext uri="{FF2B5EF4-FFF2-40B4-BE49-F238E27FC236}">
                <a16:creationId xmlns:a16="http://schemas.microsoft.com/office/drawing/2014/main" id="{3E7A4807-9013-422A-BFA9-4582D1785C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247450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234000" rIns="180000">
            <a:noAutofit/>
          </a:bodyPr>
          <a:lstStyle/>
          <a:p>
            <a:pPr marL="90488"/>
            <a:r>
              <a:rPr lang="en-GB" sz="3600" dirty="0">
                <a:solidFill>
                  <a:schemeClr val="bg2"/>
                </a:solidFill>
              </a:rPr>
              <a:t>Bypassing Safety Controls: </a:t>
            </a:r>
            <a:r>
              <a:rPr lang="en-GB" sz="3600" i="1" dirty="0">
                <a:solidFill>
                  <a:schemeClr val="bg1"/>
                </a:solidFill>
              </a:rPr>
              <a:t>Obtain authorisation </a:t>
            </a:r>
            <a:br>
              <a:rPr lang="en-GB" sz="3600" i="1" dirty="0">
                <a:solidFill>
                  <a:schemeClr val="bg1"/>
                </a:solidFill>
              </a:rPr>
            </a:br>
            <a:r>
              <a:rPr lang="en-GB" sz="3600" i="1" dirty="0">
                <a:solidFill>
                  <a:schemeClr val="bg1"/>
                </a:solidFill>
              </a:rPr>
              <a:t>before overriding or disabling safety-controls</a:t>
            </a:r>
            <a:endParaRPr lang="en-GB" sz="3600" dirty="0">
              <a:solidFill>
                <a:schemeClr val="bg1"/>
              </a:solidFill>
            </a:endParaRPr>
          </a:p>
        </p:txBody>
      </p:sp>
      <p:sp>
        <p:nvSpPr>
          <p:cNvPr id="5" name="Rectangle 4">
            <a:extLst>
              <a:ext uri="{FF2B5EF4-FFF2-40B4-BE49-F238E27FC236}">
                <a16:creationId xmlns:a16="http://schemas.microsoft.com/office/drawing/2014/main" id="{1463B516-8C73-4729-9C09-8A799FD289D5}"/>
              </a:ext>
            </a:extLst>
          </p:cNvPr>
          <p:cNvSpPr/>
          <p:nvPr/>
        </p:nvSpPr>
        <p:spPr>
          <a:xfrm>
            <a:off x="360000" y="1620000"/>
            <a:ext cx="11678728" cy="2745104"/>
          </a:xfrm>
          <a:prstGeom prst="rect">
            <a:avLst/>
          </a:prstGeom>
        </p:spPr>
        <p:txBody>
          <a:bodyPr wrap="square">
            <a:noAutofit/>
          </a:bodyPr>
          <a:lstStyle/>
          <a:p>
            <a:r>
              <a:rPr lang="en-US" sz="2300" b="1" u="sng" dirty="0"/>
              <a:t>Case Study</a:t>
            </a:r>
          </a:p>
          <a:p>
            <a:r>
              <a:rPr lang="en-GB" sz="2300" dirty="0"/>
              <a:t>A senior Operator who had just started his morning shift went to check the pig receiver station for the presence of a pig launched into the 13” gas pipeline (13 km, 1050 psi). As the pig transit time was highly variable (from few hours to days), it was local practice to repeatedly open the pig trap, the pig signaller was considered unreliable. Some 20 minutes later the pig trap closure shot forward. The ensuing blast resulted in the victim and a VSD skid (3300lbs) being propelled overboard. The victim did not survive. </a:t>
            </a:r>
            <a:endParaRPr lang="en-US" sz="2300" dirty="0"/>
          </a:p>
        </p:txBody>
      </p:sp>
      <p:pic>
        <p:nvPicPr>
          <p:cNvPr id="12" name="Content Placeholder 10">
            <a:extLst>
              <a:ext uri="{FF2B5EF4-FFF2-40B4-BE49-F238E27FC236}">
                <a16:creationId xmlns:a16="http://schemas.microsoft.com/office/drawing/2014/main" id="{00F3F3B3-7E23-EF46-B4AC-4E8952107AEC}"/>
              </a:ext>
            </a:extLst>
          </p:cNvPr>
          <p:cNvPicPr>
            <a:picLocks noChangeAspect="1"/>
          </p:cNvPicPr>
          <p:nvPr/>
        </p:nvPicPr>
        <p:blipFill>
          <a:blip r:embed="rId3"/>
          <a:stretch>
            <a:fillRect/>
          </a:stretch>
        </p:blipFill>
        <p:spPr>
          <a:xfrm>
            <a:off x="10800000" y="180000"/>
            <a:ext cx="1081523" cy="1080000"/>
          </a:xfrm>
          <a:prstGeom prst="ellipse">
            <a:avLst/>
          </a:prstGeom>
          <a:noFill/>
          <a:ln w="25400" cap="sq" cmpd="sng" algn="ctr">
            <a:solidFill>
              <a:schemeClr val="bg1"/>
            </a:solidFill>
            <a:prstDash val="solid"/>
          </a:ln>
          <a:effectLst/>
        </p:spPr>
      </p:pic>
      <p:sp>
        <p:nvSpPr>
          <p:cNvPr id="6" name="Rectangle: Rounded Corners 5">
            <a:extLst>
              <a:ext uri="{FF2B5EF4-FFF2-40B4-BE49-F238E27FC236}">
                <a16:creationId xmlns:a16="http://schemas.microsoft.com/office/drawing/2014/main" id="{81B47771-6D91-446A-92B2-579FA668EDF3}"/>
              </a:ext>
            </a:extLst>
          </p:cNvPr>
          <p:cNvSpPr>
            <a:spLocks/>
          </p:cNvSpPr>
          <p:nvPr/>
        </p:nvSpPr>
        <p:spPr>
          <a:xfrm>
            <a:off x="320497" y="4535707"/>
            <a:ext cx="11472000" cy="1656854"/>
          </a:xfrm>
          <a:prstGeom prst="roundRect">
            <a:avLst/>
          </a:prstGeom>
          <a:ln w="28575">
            <a:solidFill>
              <a:schemeClr val="accent2"/>
            </a:solidFill>
          </a:ln>
        </p:spPr>
        <p:txBody>
          <a:bodyPr wrap="square">
            <a:noAutofit/>
          </a:bodyPr>
          <a:lstStyle/>
          <a:p>
            <a:r>
              <a:rPr lang="en-GB" dirty="0">
                <a:latin typeface="Tahoma"/>
              </a:rPr>
              <a:t>Safety-critical controls include:</a:t>
            </a:r>
          </a:p>
          <a:p>
            <a:pPr marL="285750" indent="-285750">
              <a:buFont typeface="Arial" panose="020B0604020202020204" pitchFamily="34" charset="0"/>
              <a:buChar char="•"/>
            </a:pPr>
            <a:r>
              <a:rPr lang="en-GB" sz="1600" b="1" dirty="0">
                <a:latin typeface="Tahoma"/>
              </a:rPr>
              <a:t>Equipment</a:t>
            </a:r>
            <a:r>
              <a:rPr lang="en-GB" sz="1600" dirty="0">
                <a:latin typeface="Tahoma"/>
              </a:rPr>
              <a:t> (such as fire and explosion protection and mitigation systems, guards, interlocks, alarms and safety-critical monitoring equipment) whose purpose is to prevent a fatality or other major accident, limit the consequences of a major accident, or whose failure could cause or contribute substantially to a fatality or other major accident.</a:t>
            </a:r>
          </a:p>
          <a:p>
            <a:pPr marL="285750" indent="-285750">
              <a:buFont typeface="Arial" panose="020B0604020202020204" pitchFamily="34" charset="0"/>
              <a:buChar char="•"/>
            </a:pPr>
            <a:r>
              <a:rPr lang="en-GB" sz="1600" b="1" dirty="0">
                <a:latin typeface="Tahoma"/>
              </a:rPr>
              <a:t>Procedures</a:t>
            </a:r>
            <a:r>
              <a:rPr lang="en-GB" sz="1600" dirty="0">
                <a:latin typeface="Tahoma"/>
              </a:rPr>
              <a:t> that if not performed correctly or at the right time could result in a fatality or other major accident.</a:t>
            </a:r>
          </a:p>
        </p:txBody>
      </p:sp>
    </p:spTree>
    <p:extLst>
      <p:ext uri="{BB962C8B-B14F-4D97-AF65-F5344CB8AC3E}">
        <p14:creationId xmlns:p14="http://schemas.microsoft.com/office/powerpoint/2010/main" val="14631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EEFF1F4-3C8C-4896-8AC2-6AC939B2D435}"/>
              </a:ext>
            </a:extLst>
          </p:cNvPr>
          <p:cNvPicPr>
            <a:picLocks noGrp="1" noChangeAspect="1"/>
          </p:cNvPicPr>
          <p:nvPr>
            <p:ph idx="1"/>
          </p:nvPr>
        </p:nvPicPr>
        <p:blipFill>
          <a:blip r:embed="rId3"/>
          <a:stretch>
            <a:fillRect/>
          </a:stretch>
        </p:blipFill>
        <p:spPr>
          <a:xfrm>
            <a:off x="540000" y="1620000"/>
            <a:ext cx="4321175" cy="4321175"/>
          </a:xfrm>
        </p:spPr>
      </p:pic>
      <p:sp>
        <p:nvSpPr>
          <p:cNvPr id="7" name="Title 6">
            <a:extLst>
              <a:ext uri="{FF2B5EF4-FFF2-40B4-BE49-F238E27FC236}">
                <a16:creationId xmlns:a16="http://schemas.microsoft.com/office/drawing/2014/main" id="{D7EAE0D2-6359-43EF-BF1A-A49EE81A4F06}"/>
              </a:ext>
            </a:extLst>
          </p:cNvPr>
          <p:cNvSpPr>
            <a:spLocks noGrp="1"/>
          </p:cNvSpPr>
          <p:nvPr>
            <p:ph type="title"/>
          </p:nvPr>
        </p:nvSpPr>
        <p:spPr>
          <a:xfrm>
            <a:off x="0" y="0"/>
            <a:ext cx="12193200" cy="1440000"/>
          </a:xfrm>
          <a:solidFill>
            <a:schemeClr val="accent3"/>
          </a:solidFill>
        </p:spPr>
        <p:txBody>
          <a:bodyPr lIns="180000" tIns="450000" rIns="180000">
            <a:noAutofit/>
          </a:bodyPr>
          <a:lstStyle/>
          <a:p>
            <a:pPr marL="90488">
              <a:tabLst>
                <a:tab pos="180975" algn="l"/>
              </a:tabLst>
            </a:pPr>
            <a:r>
              <a:rPr lang="en-GB" dirty="0">
                <a:solidFill>
                  <a:schemeClr val="bg2"/>
                </a:solidFill>
              </a:rPr>
              <a:t>Confined Space</a:t>
            </a:r>
          </a:p>
        </p:txBody>
      </p:sp>
      <p:sp>
        <p:nvSpPr>
          <p:cNvPr id="12" name="Rectangle 11">
            <a:extLst>
              <a:ext uri="{FF2B5EF4-FFF2-40B4-BE49-F238E27FC236}">
                <a16:creationId xmlns:a16="http://schemas.microsoft.com/office/drawing/2014/main" id="{7C31410C-30BC-4833-9152-697CAB18F6A9}"/>
              </a:ext>
            </a:extLst>
          </p:cNvPr>
          <p:cNvSpPr/>
          <p:nvPr/>
        </p:nvSpPr>
        <p:spPr bwMode="auto">
          <a:xfrm>
            <a:off x="5760000" y="1620000"/>
            <a:ext cx="5760000" cy="4320000"/>
          </a:xfrm>
          <a:prstGeom prst="rect">
            <a:avLst/>
          </a:prstGeom>
          <a:noFill/>
          <a:ln w="38100">
            <a:solidFill>
              <a:schemeClr val="accent3"/>
            </a:solidFill>
          </a:ln>
          <a:extLst/>
        </p:spPr>
        <p:txBody>
          <a:bodyPr rot="0" spcFirstLastPara="0" vertOverflow="overflow" horzOverflow="overflow" vert="horz" wrap="square" lIns="360000" tIns="360000" rIns="360000" bIns="360000" numCol="1" spcCol="0" rtlCol="0" fromWordArt="0" anchor="ctr" anchorCtr="0" forceAA="0" compatLnSpc="1">
            <a:prstTxWarp prst="textNoShape">
              <a:avLst/>
            </a:prstTxWarp>
            <a:noAutofit/>
          </a:bodyPr>
          <a:lstStyle/>
          <a:p>
            <a:r>
              <a:rPr lang="en-GB" sz="2000" b="1" dirty="0">
                <a:solidFill>
                  <a:schemeClr val="accent3"/>
                </a:solidFill>
              </a:rPr>
              <a:t>Obtain authorisation before entering a confined space</a:t>
            </a:r>
          </a:p>
          <a:p>
            <a:endParaRPr lang="en-GB" b="1" dirty="0">
              <a:solidFill>
                <a:schemeClr val="accent3"/>
              </a:solidFill>
            </a:endParaRPr>
          </a:p>
          <a:p>
            <a:pPr marL="285750" indent="-285750">
              <a:spcAft>
                <a:spcPts val="800"/>
              </a:spcAft>
              <a:buFont typeface="Arial" panose="020B0604020202020204" pitchFamily="34" charset="0"/>
              <a:buChar char="•"/>
            </a:pPr>
            <a:r>
              <a:rPr lang="en-GB" dirty="0">
                <a:solidFill>
                  <a:schemeClr val="tx2"/>
                </a:solidFill>
              </a:rPr>
              <a:t>I confirm energy sources are isolated</a:t>
            </a:r>
          </a:p>
          <a:p>
            <a:pPr marL="285750" indent="-285750">
              <a:spcAft>
                <a:spcPts val="800"/>
              </a:spcAft>
              <a:buFont typeface="Arial" panose="020B0604020202020204" pitchFamily="34" charset="0"/>
              <a:buChar char="•"/>
            </a:pPr>
            <a:r>
              <a:rPr lang="en-GB" dirty="0">
                <a:solidFill>
                  <a:schemeClr val="tx2"/>
                </a:solidFill>
              </a:rPr>
              <a:t>I confirm the atmosphere has been tested and is monitored</a:t>
            </a:r>
          </a:p>
          <a:p>
            <a:pPr marL="285750" indent="-285750">
              <a:spcAft>
                <a:spcPts val="800"/>
              </a:spcAft>
              <a:buFont typeface="Arial" panose="020B0604020202020204" pitchFamily="34" charset="0"/>
              <a:buChar char="•"/>
            </a:pPr>
            <a:r>
              <a:rPr lang="en-GB" dirty="0">
                <a:solidFill>
                  <a:schemeClr val="tx2"/>
                </a:solidFill>
              </a:rPr>
              <a:t>I check and use my breathing apparatus when required</a:t>
            </a:r>
          </a:p>
          <a:p>
            <a:pPr marL="285750" indent="-285750">
              <a:spcAft>
                <a:spcPts val="800"/>
              </a:spcAft>
              <a:buFont typeface="Arial" panose="020B0604020202020204" pitchFamily="34" charset="0"/>
              <a:buChar char="•"/>
            </a:pPr>
            <a:r>
              <a:rPr lang="en-GB" dirty="0">
                <a:solidFill>
                  <a:schemeClr val="tx2"/>
                </a:solidFill>
              </a:rPr>
              <a:t>I confirm there is an attendant standing by</a:t>
            </a:r>
          </a:p>
          <a:p>
            <a:pPr marL="285750" indent="-285750">
              <a:spcAft>
                <a:spcPts val="800"/>
              </a:spcAft>
              <a:buFont typeface="Arial" panose="020B0604020202020204" pitchFamily="34" charset="0"/>
              <a:buChar char="•"/>
            </a:pPr>
            <a:r>
              <a:rPr lang="en-GB" dirty="0">
                <a:solidFill>
                  <a:schemeClr val="tx2"/>
                </a:solidFill>
              </a:rPr>
              <a:t>I confirm a rescue plan is in place </a:t>
            </a:r>
          </a:p>
          <a:p>
            <a:pPr marL="285750" indent="-285750">
              <a:spcAft>
                <a:spcPts val="800"/>
              </a:spcAft>
              <a:buFont typeface="Arial" panose="020B0604020202020204" pitchFamily="34" charset="0"/>
              <a:buChar char="•"/>
            </a:pPr>
            <a:r>
              <a:rPr lang="en-GB" dirty="0">
                <a:solidFill>
                  <a:schemeClr val="tx2"/>
                </a:solidFill>
              </a:rPr>
              <a:t>I obtain authorisation to enter</a:t>
            </a:r>
          </a:p>
        </p:txBody>
      </p:sp>
      <p:pic>
        <p:nvPicPr>
          <p:cNvPr id="5" name="Graphic 4" descr="Video camera">
            <a:extLst>
              <a:ext uri="{FF2B5EF4-FFF2-40B4-BE49-F238E27FC236}">
                <a16:creationId xmlns:a16="http://schemas.microsoft.com/office/drawing/2014/main" id="{5481C3D1-72AD-4E7E-A4C8-0C3D93B2C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828" y="6447657"/>
            <a:ext cx="410343" cy="410343"/>
          </a:xfrm>
          <a:prstGeom prst="rect">
            <a:avLst/>
          </a:prstGeom>
        </p:spPr>
      </p:pic>
    </p:spTree>
    <p:extLst>
      <p:ext uri="{BB962C8B-B14F-4D97-AF65-F5344CB8AC3E}">
        <p14:creationId xmlns:p14="http://schemas.microsoft.com/office/powerpoint/2010/main" val="3001481472"/>
      </p:ext>
    </p:extLst>
  </p:cSld>
  <p:clrMapOvr>
    <a:masterClrMapping/>
  </p:clrMapOvr>
</p:sld>
</file>

<file path=ppt/theme/theme1.xml><?xml version="1.0" encoding="utf-8"?>
<a:theme xmlns:a="http://schemas.openxmlformats.org/drawingml/2006/main" name="IOGP PP template Nov 14">
  <a:themeElements>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xtLst/>
      </a:spPr>
      <a:bodyPr vert="horz" wrap="square" lIns="91440" tIns="45720" rIns="91440" bIns="45720" numCol="1" rtlCol="0" anchor="t" anchorCtr="0" compatLnSpc="1">
        <a:prstTxWarp prst="textNoShape">
          <a:avLst/>
        </a:prstTxWarp>
      </a:bodyPr>
      <a:lstStyle>
        <a:defPPr algn="ct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B9941485-0E2B-4481-A2E4-67A307F6B842}"/>
    </a:ext>
  </a:extLst>
</a:theme>
</file>

<file path=ppt/theme/theme2.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extLst/>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OGP Palette 1">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385E9D"/>
    </a:hlink>
    <a:folHlink>
      <a:srgbClr val="83317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D7D24EA058A645A9958293473BD8BA" ma:contentTypeVersion="4" ma:contentTypeDescription="Create a new document." ma:contentTypeScope="" ma:versionID="e5dc182d45508c25e823a83490704628">
  <xsd:schema xmlns:xsd="http://www.w3.org/2001/XMLSchema" xmlns:xs="http://www.w3.org/2001/XMLSchema" xmlns:p="http://schemas.microsoft.com/office/2006/metadata/properties" xmlns:ns2="6fdb29ed-ede7-498b-aec3-36f521f6f859" xmlns:ns3="c7eaaf5d-a8b2-482f-99a6-26e4f9f0e894" targetNamespace="http://schemas.microsoft.com/office/2006/metadata/properties" ma:root="true" ma:fieldsID="c5bfb3e4537eb9c070ddb0e85c8c5c95" ns2:_="" ns3:_="">
    <xsd:import namespace="6fdb29ed-ede7-498b-aec3-36f521f6f859"/>
    <xsd:import namespace="c7eaaf5d-a8b2-482f-99a6-26e4f9f0e8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b29ed-ede7-498b-aec3-36f521f6f8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eaaf5d-a8b2-482f-99a6-26e4f9f0e8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AE70C-D4B0-4A13-8F5D-9EB7C3BCD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b29ed-ede7-498b-aec3-36f521f6f859"/>
    <ds:schemaRef ds:uri="c7eaaf5d-a8b2-482f-99a6-26e4f9f0e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53FF0-435B-463A-B6A1-B7DE0A131655}">
  <ds:schemaRefs>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c7eaaf5d-a8b2-482f-99a6-26e4f9f0e894"/>
    <ds:schemaRef ds:uri="6fdb29ed-ede7-498b-aec3-36f521f6f859"/>
  </ds:schemaRefs>
</ds:datastoreItem>
</file>

<file path=customXml/itemProps3.xml><?xml version="1.0" encoding="utf-8"?>
<ds:datastoreItem xmlns:ds="http://schemas.openxmlformats.org/officeDocument/2006/customXml" ds:itemID="{C1AAA868-1F0F-44E8-AFEB-A675A6BB4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Branded blank presentation</Template>
  <TotalTime>1468</TotalTime>
  <Words>3638</Words>
  <Application>Microsoft Office PowerPoint</Application>
  <PresentationFormat>Widescreen</PresentationFormat>
  <Paragraphs>334</Paragraphs>
  <Slides>29</Slides>
  <Notes>28</Notes>
  <HiddenSlides>1</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Consolas</vt:lpstr>
      <vt:lpstr>GillSans</vt:lpstr>
      <vt:lpstr>Symbol</vt:lpstr>
      <vt:lpstr>Tahoma</vt:lpstr>
      <vt:lpstr>Times New Roman</vt:lpstr>
      <vt:lpstr>IOGP PP template Nov 14</vt:lpstr>
      <vt:lpstr>2_IOGP PP template Nov 14</vt:lpstr>
      <vt:lpstr>PowerPoint Presentation</vt:lpstr>
      <vt:lpstr>PowerPoint Presentation</vt:lpstr>
      <vt:lpstr>PowerPoint Presentation</vt:lpstr>
      <vt:lpstr>PowerPoint Presentation</vt:lpstr>
      <vt:lpstr>In the last 10 years, 376 people might still be alive  if the Life-Saving Rules had been followed*</vt:lpstr>
      <vt:lpstr>PowerPoint Presentation</vt:lpstr>
      <vt:lpstr>Bypassing Safety Controls</vt:lpstr>
      <vt:lpstr>Bypassing Safety Controls: Obtain authorisation  before overriding or disabling safety-controls</vt:lpstr>
      <vt:lpstr>Confined Space</vt:lpstr>
      <vt:lpstr>Confined Space: Obtain authorisation  before entering a confined space</vt:lpstr>
      <vt:lpstr>Driving</vt:lpstr>
      <vt:lpstr>Driving: Follow safe driving rules</vt:lpstr>
      <vt:lpstr>Energy Isolation</vt:lpstr>
      <vt:lpstr>Energy Isolation: Verify isolation and  zero energy before work begins </vt:lpstr>
      <vt:lpstr>Hot Work</vt:lpstr>
      <vt:lpstr>Hot Work: Control flammables  and ignition sources</vt:lpstr>
      <vt:lpstr>Line of Fire</vt:lpstr>
      <vt:lpstr>Line of Fire: Keep yourself and others  out of the line of fire </vt:lpstr>
      <vt:lpstr>Safe Mechanical Lifting</vt:lpstr>
      <vt:lpstr>Safe Mechanical Lifting: Plan lifting  operations and control the area </vt:lpstr>
      <vt:lpstr>Work Authorisation</vt:lpstr>
      <vt:lpstr>Work Authorisation: Work with a valid  permit when required </vt:lpstr>
      <vt:lpstr>Working at Height</vt:lpstr>
      <vt:lpstr>Working at Height: Protect yourself  against a fall when working at height </vt:lpstr>
      <vt:lpstr>PowerPoint Presentation</vt:lpstr>
      <vt:lpstr>Work does not start until we are all aware of the Life-Saving Rules and can confirm we can follow them throughout</vt:lpstr>
      <vt:lpstr>PowerPoint Presentation</vt:lpstr>
      <vt:lpstr>When the Life-Saving Rules are followed, we all get to return home to our friends &amp; family safely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Pearce, Tom, IOGP</dc:creator>
  <cp:lastModifiedBy>Tara Porter</cp:lastModifiedBy>
  <cp:revision>175</cp:revision>
  <cp:lastPrinted>2016-07-07T15:00:04Z</cp:lastPrinted>
  <dcterms:created xsi:type="dcterms:W3CDTF">2017-10-25T13:43:11Z</dcterms:created>
  <dcterms:modified xsi:type="dcterms:W3CDTF">2021-07-06T21:45:42Z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0x01010058D7D24EA058A645A9958293473BD8BA</vt:lpwstr>
  </property>
  <property fmtid="{D5CDD505-2E9C-101B-9397-08002B2CF9AE}" pid="3" name="_AdHocReviewCycleID">
    <vt:i4>186051153</vt:i4>
  </property>
  <property fmtid="{D5CDD505-2E9C-101B-9397-08002B2CF9AE}" pid="4" name="_NewReviewCycle">
    <vt:lpwstr/>
  </property>
  <property fmtid="{D5CDD505-2E9C-101B-9397-08002B2CF9AE}" pid="5" name="_EmailSubject">
    <vt:lpwstr>Life-Saving Rules slide packs</vt:lpwstr>
  </property>
  <property fmtid="{D5CDD505-2E9C-101B-9397-08002B2CF9AE}" pid="6" name="_AuthorEmail">
    <vt:lpwstr>laura.t.johnson@exxonmobil.com</vt:lpwstr>
  </property>
  <property fmtid="{D5CDD505-2E9C-101B-9397-08002B2CF9AE}" pid="7" name="_AuthorEmailDisplayName">
    <vt:lpwstr>Johnson, Laura T</vt:lpwstr>
  </property>
</Properties>
</file>