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>
        <p:scale>
          <a:sx n="70" d="100"/>
          <a:sy n="70" d="100"/>
        </p:scale>
        <p:origin x="-582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6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5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67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6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0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1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0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9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0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1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7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DBDD5-CB61-4BB5-A150-1C27BA669ADD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D3FB2-9E79-49B9-A097-FB74F5FA3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9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image" Target="../media/image9.emf"/><Relationship Id="rId2" Type="http://schemas.openxmlformats.org/officeDocument/2006/relationships/tags" Target="../tags/tag3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37.xml"/><Relationship Id="rId7" Type="http://schemas.openxmlformats.org/officeDocument/2006/relationships/oleObject" Target="../embeddings/oleObject10.bin"/><Relationship Id="rId2" Type="http://schemas.openxmlformats.org/officeDocument/2006/relationships/tags" Target="../tags/tag36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9.xml"/><Relationship Id="rId4" Type="http://schemas.openxmlformats.org/officeDocument/2006/relationships/tags" Target="../tags/tag3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41.xml"/><Relationship Id="rId7" Type="http://schemas.openxmlformats.org/officeDocument/2006/relationships/oleObject" Target="../embeddings/oleObject11.bin"/><Relationship Id="rId2" Type="http://schemas.openxmlformats.org/officeDocument/2006/relationships/tags" Target="../tags/tag40.xml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3.xml"/><Relationship Id="rId4" Type="http://schemas.openxmlformats.org/officeDocument/2006/relationships/tags" Target="../tags/tag4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image" Target="../media/image12.emf"/><Relationship Id="rId2" Type="http://schemas.openxmlformats.org/officeDocument/2006/relationships/tags" Target="../tags/tag4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48.xml"/><Relationship Id="rId7" Type="http://schemas.openxmlformats.org/officeDocument/2006/relationships/oleObject" Target="../embeddings/oleObject13.bin"/><Relationship Id="rId2" Type="http://schemas.openxmlformats.org/officeDocument/2006/relationships/tags" Target="../tags/tag47.xml"/><Relationship Id="rId1" Type="http://schemas.openxmlformats.org/officeDocument/2006/relationships/vmlDrawing" Target="../drawings/vmlDrawing1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0.xml"/><Relationship Id="rId4" Type="http://schemas.openxmlformats.org/officeDocument/2006/relationships/tags" Target="../tags/tag4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tags" Target="../tags/tag52.xml"/><Relationship Id="rId7" Type="http://schemas.openxmlformats.org/officeDocument/2006/relationships/oleObject" Target="../embeddings/oleObject14.bin"/><Relationship Id="rId2" Type="http://schemas.openxmlformats.org/officeDocument/2006/relationships/tags" Target="../tags/tag51.xml"/><Relationship Id="rId1" Type="http://schemas.openxmlformats.org/officeDocument/2006/relationships/vmlDrawing" Target="../drawings/vmlDrawing1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tags" Target="../tags/tag56.xml"/><Relationship Id="rId7" Type="http://schemas.openxmlformats.org/officeDocument/2006/relationships/oleObject" Target="../embeddings/oleObject15.bin"/><Relationship Id="rId2" Type="http://schemas.openxmlformats.org/officeDocument/2006/relationships/tags" Target="../tags/tag55.xml"/><Relationship Id="rId1" Type="http://schemas.openxmlformats.org/officeDocument/2006/relationships/vmlDrawing" Target="../drawings/vmlDrawing1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tags" Target="../tags/tag60.xml"/><Relationship Id="rId7" Type="http://schemas.openxmlformats.org/officeDocument/2006/relationships/oleObject" Target="../embeddings/oleObject16.bin"/><Relationship Id="rId2" Type="http://schemas.openxmlformats.org/officeDocument/2006/relationships/tags" Target="../tags/tag59.xml"/><Relationship Id="rId1" Type="http://schemas.openxmlformats.org/officeDocument/2006/relationships/vmlDrawing" Target="../drawings/vmlDrawing1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tags" Target="../tags/tag64.xml"/><Relationship Id="rId7" Type="http://schemas.openxmlformats.org/officeDocument/2006/relationships/oleObject" Target="../embeddings/oleObject17.bin"/><Relationship Id="rId2" Type="http://schemas.openxmlformats.org/officeDocument/2006/relationships/tags" Target="../tags/tag63.xml"/><Relationship Id="rId1" Type="http://schemas.openxmlformats.org/officeDocument/2006/relationships/vmlDrawing" Target="../drawings/vmlDrawing1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tags" Target="../tags/tag68.xml"/><Relationship Id="rId7" Type="http://schemas.openxmlformats.org/officeDocument/2006/relationships/oleObject" Target="../embeddings/oleObject18.bin"/><Relationship Id="rId2" Type="http://schemas.openxmlformats.org/officeDocument/2006/relationships/tags" Target="../tags/tag67.xml"/><Relationship Id="rId1" Type="http://schemas.openxmlformats.org/officeDocument/2006/relationships/vmlDrawing" Target="../drawings/vmlDrawing1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7" Type="http://schemas.openxmlformats.org/officeDocument/2006/relationships/image" Target="../media/image19.emf"/><Relationship Id="rId2" Type="http://schemas.openxmlformats.org/officeDocument/2006/relationships/tags" Target="../tags/tag71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7" Type="http://schemas.openxmlformats.org/officeDocument/2006/relationships/image" Target="../media/image20.emf"/><Relationship Id="rId2" Type="http://schemas.openxmlformats.org/officeDocument/2006/relationships/tags" Target="../tags/tag74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0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3.xml"/><Relationship Id="rId7" Type="http://schemas.openxmlformats.org/officeDocument/2006/relationships/oleObject" Target="../embeddings/oleObject6.bin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27.xml"/><Relationship Id="rId7" Type="http://schemas.openxmlformats.org/officeDocument/2006/relationships/oleObject" Target="../embeddings/oleObject7.bin"/><Relationship Id="rId2" Type="http://schemas.openxmlformats.org/officeDocument/2006/relationships/tags" Target="../tags/tag26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image" Target="../media/image8.emf"/><Relationship Id="rId2" Type="http://schemas.openxmlformats.org/officeDocument/2006/relationships/tags" Target="../tags/tag30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1200"/>
              </a:spcBef>
              <a:spcAft>
                <a:spcPts val="300"/>
              </a:spcAft>
            </a:pPr>
            <a:r>
              <a:rPr lang="en-US" sz="7300" b="1" kern="1600" dirty="0" smtClean="0"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MODULE 1-VERSION “T” 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BEHAVIORAL SAFETY, INTERVENTION,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INCIDENT REPORTING &amp; INVESTIGATION,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SUBSTANCE ABUSE AWARENESS,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PREVENTION OF WORKPLACE VIOLENCE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7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If a violent situation arises, you should: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Stay Calm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Speak slowly and softly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Stay away from anything that could be used to hurt you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Position yourself near an exit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46176279"/>
              </p:ext>
            </p:extLst>
          </p:nvPr>
        </p:nvGraphicFramePr>
        <p:xfrm>
          <a:off x="9250363" y="4625975"/>
          <a:ext cx="5135562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50363" y="4625975"/>
                        <a:ext cx="5135562" cy="433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48500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In a culture of safety, whose responsibility is your safety?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Your supervisor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safety coordinator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Your own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Another co worker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11558755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52400" y="2726944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5310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989463" y="274637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Being under the influence of drugs or alcohol poses unnecessary and unacceptable safety and health risks to you and co-workers.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07576" y="2392362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03764038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602776" y="2438082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3468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Intervention is the action to </a:t>
            </a:r>
            <a:r>
              <a:rPr lang="en-US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 unsafe act or condition.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692322" y="2364475"/>
            <a:ext cx="3514299" cy="2883090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Change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Slow Down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Stop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51614153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90797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221474" y="220047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All are components of a successful Behavior Based Safety program </a:t>
            </a:r>
            <a:r>
              <a:rPr lang="en-US" b="1" i="1" dirty="0"/>
              <a:t>except</a:t>
            </a:r>
            <a:r>
              <a:rPr lang="en-US" dirty="0"/>
              <a:t>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426191" y="2268940"/>
            <a:ext cx="4114800" cy="2562367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Written program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Observation process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Counseling sessions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Safety meetings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49228851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121391" y="3395684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8900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A </a:t>
            </a:r>
            <a:r>
              <a:rPr lang="en-US" u="sng" dirty="0"/>
              <a:t>			</a:t>
            </a:r>
            <a:r>
              <a:rPr lang="en-US" dirty="0"/>
              <a:t> employee is new to the company and/or position they are working in: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699147" y="2514600"/>
            <a:ext cx="3807725" cy="2999096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Short Service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Long Term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Retired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Young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29638792"/>
              </p:ext>
            </p:extLst>
          </p:nvPr>
        </p:nvGraphicFramePr>
        <p:xfrm>
          <a:off x="755015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015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394347" y="2560320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3860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While taking medications in the workplace you should: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03110" y="2180230"/>
            <a:ext cx="5575300" cy="3449472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 your supervisor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Keep it in the original container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Must have the original label on the bottle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Never share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57314188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718630" y="513035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9614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Substance abuse interferes with job satisfaction and the motivation to do a good job. It also: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94179" y="2698845"/>
            <a:ext cx="5445457" cy="2732964"/>
          </a:xfrm>
        </p:spPr>
        <p:txBody>
          <a:bodyPr>
            <a:normAutofit lnSpcReduction="10000"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Reduces output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Improves quality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Lowers customer satisfaction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of the above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and C only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10033163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940179" y="4953519"/>
            <a:ext cx="317500" cy="317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6976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With a Behavior Based Safety Program the observer’s job is to: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248770" y="2985448"/>
            <a:ext cx="4858603" cy="1982337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Give verbal feedback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Document findings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21121473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964290" y="4580737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4359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Types of incidents to report include: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21222" y="2344003"/>
            <a:ext cx="5773003" cy="2535072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Unsafe acts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Unsafe conditions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Any injury or illness regardless of severity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88628709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 rot="10800000">
            <a:off x="636742" y="437820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03897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All employees should expect and receive a secure workplace.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n-US" sz="3200" dirty="0" smtClean="0"/>
              <a:t>True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n-US" sz="3200" dirty="0" smtClean="0"/>
              <a:t>False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75481659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42240" y="164592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3713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All personnel SHALL immediately report all incidents, injuries, first aids, near misses, spills, or any other events, regardless of size or severity to your immediate supervisor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71098" y="2309884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25723447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99539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Which of the following would </a:t>
            </a:r>
            <a:r>
              <a:rPr lang="en-US" b="1" i="1" dirty="0"/>
              <a:t>NOT</a:t>
            </a:r>
            <a:r>
              <a:rPr lang="en-US" dirty="0"/>
              <a:t> be a typical sign or symptom of workplace violence?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555844" y="2958153"/>
            <a:ext cx="4804012" cy="1989161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Chemical dependence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Depression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Outgoing personality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Safety issues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03932611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30244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Machine guards and protective coverings must be in place while operating equipment: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Unless they are in the way.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Only when the safety person is on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site.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Always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82667257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72720" y="315738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8210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Employee Assistance Programs (EAP) can: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Help someone decide what to do about a problem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Have clear limits on who may know or be told information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Provide confidentiality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20240803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72720" y="407331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3110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Substance abuse happens at what level of the employee chain?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Field Worker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Upper Management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42704036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72720" y="2718477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5274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Employees are responsible for taking any threat or violent act seriously.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40387345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52400" y="1645920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9127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When working in remote areas you may carry a firearm with the proper permit: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your supervisors’ approval</a:t>
            </a: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the approval of local law enforcement</a:t>
            </a: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Both A &amp; B</a:t>
            </a: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Never 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36549200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72720" y="407331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8134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Incident: A __________ event that could have, or did cause occupational illness, personal injury or property damage.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64821" y="2224315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Planned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Unplanned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Both A and B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None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56238569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09221" y="372526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1362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How does Intervention work?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277257"/>
            <a:ext cx="8193314" cy="515982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Identify unsafe act, start with the supervisor, use intervention if no supervisor available, notify affected employees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Start with the supervisor, use intervention if no supervisor available, Identify unsafe act, notify affected employees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Notify affected employees, identify unsafe act, start with the supervisor, use intervention if no supervisor available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09025266"/>
              </p:ext>
            </p:extLst>
          </p:nvPr>
        </p:nvGraphicFramePr>
        <p:xfrm>
          <a:off x="10390188" y="4222750"/>
          <a:ext cx="3603625" cy="471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390188" y="4222750"/>
                        <a:ext cx="3603625" cy="4719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7164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D2493493BF83454FB3BB06E3AEAB10A5"/>
  <p:tag name="TPVERSION" val="5"/>
  <p:tag name="TPFULLVERSION" val="5.3.2.24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17ABE5E15834ABA8156FF55091E38DA&lt;/guid&gt;&#10;            &lt;repollguid&gt;2B5013CC4E9842D698890F5D8FD40453&lt;/repollguid&gt;&#10;            &lt;sourceid&gt;8BFBF61478B8495F87FE69DB8A681D2C&lt;/sourceid&gt;&#10;            &lt;questiontext&gt;Employee Assistance Programs (EAP) can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Help someone decide what to do about a problem&lt;/answertext&gt;&#10;                    &lt;valuetype&gt;-1&lt;/valuetype&gt;&#10;                &lt;/answer&gt;&#10;                &lt;answer&gt;&#10;                    &lt;guid&gt;D1157BE9910B4226A5B563F333664B7D&lt;/guid&gt;&#10;                    &lt;answertext&gt;Have clear limits on who may know or be told information&lt;/answertext&gt;&#10;                    &lt;valuetype&gt;-1&lt;/valuetype&gt;&#10;                &lt;/answer&gt;&#10;                &lt;answer&gt;&#10;                    &lt;guid&gt;E60AD129378841EAA54B2198D7A167FA&lt;/guid&gt;&#10;                    &lt;answertext&gt;Provide confidentiality&lt;/answertext&gt;&#10;                    &lt;valuetype&gt;-1&lt;/valuetype&gt;&#10;                &lt;/answer&gt;&#10;                &lt;answer&gt;&#10;                    &lt;guid&gt;4473E7A1F3DA4642824FE3AC5B8142CA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Employee Assistance Programs (EAP) can:[;crlf;]6[;]6[;]6[;]False[;]6[;][;crlf;]4[;]4[;]0[;]0[;crlf;]0[;]-1[;]Help someone decide what to do about a problem1[;]Help someone decide what to do about a problem[;][;crlf;]0[;]-1[;]Have clear limits on who may know or be told information2[;]Have clear limits on who may know or be told information[;][;crlf;]0[;]-1[;]Provide confidentiality3[;]Provide confidentiality[;][;crlf;]6[;]1[;]All of the above4[;]All of the above[;]"/>
  <p:tag name="HASRESULTS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879262DEF7D41CBA1D4A4285FC978A5&lt;/guid&gt;&#10;            &lt;repollguid&gt;2B5013CC4E9842D698890F5D8FD40453&lt;/repollguid&gt;&#10;            &lt;sourceid&gt;8BFBF61478B8495F87FE69DB8A681D2C&lt;/sourceid&gt;&#10;            &lt;questiontext&gt;Substance abuse happens at what level of the employee chai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Field Worker&lt;/answertext&gt;&#10;                    &lt;valuetype&gt;-1&lt;/valuetype&gt;&#10;                &lt;/answer&gt;&#10;                &lt;answer&gt;&#10;                    &lt;guid&gt;A538BB3F02F84C138B0AC5996B2FC9D4&lt;/guid&gt;&#10;                    &lt;answertext&gt;Upper Management&lt;/answertext&gt;&#10;                    &lt;valuetype&gt;-1&lt;/valuetype&gt;&#10;                &lt;/answer&gt;&#10;                &lt;answer&gt;&#10;                    &lt;guid&gt;041332DE1C0549F28A4AED79B9C68AF2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Substance abuse happens at what level of the employee chain?[;crlf;]6[;]6[;]6[;]False[;]5[;][;crlf;]2.83333333333333[;]3[;]0.372677996249965[;]0.138888888888889[;crlf;]0[;]-1[;]Field Worker1[;]Field Worker[;][;crlf;]1[;]-1[;]Upper Management2[;]Upper Management[;][;crlf;]5[;]1[;]All of the above3[;]All of the above[;]"/>
  <p:tag name="HASRESULTS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7DF21DDCEC049858CA74C755F27DAF5&lt;/guid&gt;&#10;            &lt;repollguid&gt;2B5013CC4E9842D698890F5D8FD40453&lt;/repollguid&gt;&#10;            &lt;sourceid&gt;8BFBF61478B8495F87FE69DB8A681D2C&lt;/sourceid&gt;&#10;            &lt;questiontext&gt;Employees are responsible for taking any threat or violent act seriously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True&lt;/answertext&gt;&#10;                    &lt;valuetype&gt;1&lt;/valuetype&gt;&#10;                &lt;/answer&gt;&#10;                &lt;answer&gt;&#10;                    &lt;guid&gt;85878C85136B44D9868885D6F322B0CD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Employees are responsible for taking any threat or violent act seriously.[;crlf;]6[;]6[;]6[;]False[;]6[;][;crlf;]1[;]1[;]0[;]0[;crlf;]6[;]1[;]True1[;]True[;][;crlf;]0[;]-1[;]False2[;]False[;]"/>
  <p:tag name="HASRESULTS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453933B2DED4FFCA648376FB5E1CCAC&lt;/guid&gt;&#10;            &lt;repollguid&gt;2B5013CC4E9842D698890F5D8FD40453&lt;/repollguid&gt;&#10;            &lt;sourceid&gt;8BFBF61478B8495F87FE69DB8A681D2C&lt;/sourceid&gt;&#10;            &lt;questiontext&gt;All employees should expect and receive a secure workplac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True&lt;/answertext&gt;&#10;                    &lt;valuetype&gt;1&lt;/valuetype&gt;&#10;                &lt;/answer&gt;&#10;                &lt;answer&gt;&#10;                    &lt;guid&gt;2AA5323207FE43C9A955E79C3E350455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ll employees should expect and receive a secure workplace.[;crlf;]6[;]6[;]6[;]False[;]6[;][;crlf;]1[;]1[;]0[;]0[;crlf;]6[;]1[;]True1[;]True[;][;crlf;]0[;]-1[;]False2[;]False[;]"/>
  <p:tag name="HASRESULTS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5CD4D38E26A4215BFDE4AB287CA9AAE&lt;/guid&gt;&#10;            &lt;repollguid&gt;2B5013CC4E9842D698890F5D8FD40453&lt;/repollguid&gt;&#10;            &lt;sourceid&gt;8BFBF61478B8495F87FE69DB8A681D2C&lt;/sourceid&gt;&#10;            &lt;questiontext&gt;When working in remote areas you may carry a firearm with the proper permit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With your supervisors’ approval&lt;/answertext&gt;&#10;                    &lt;valuetype&gt;-1&lt;/valuetype&gt;&#10;                &lt;/answer&gt;&#10;                &lt;answer&gt;&#10;                    &lt;guid&gt;589E8A59A16E4563AC9F621A6E9A02CE&lt;/guid&gt;&#10;                    &lt;answertext&gt;With the approval of local law enforcement&lt;/answertext&gt;&#10;                    &lt;valuetype&gt;-1&lt;/valuetype&gt;&#10;                &lt;/answer&gt;&#10;                &lt;answer&gt;&#10;                    &lt;guid&gt;48821DA528D942D8BCE1FB7EF142008F&lt;/guid&gt;&#10;                    &lt;answertext&gt;Both A &amp;amp; B&lt;/answertext&gt;&#10;                    &lt;valuetype&gt;-1&lt;/valuetype&gt;&#10;                &lt;/answer&gt;&#10;                &lt;answer&gt;&#10;                    &lt;guid&gt;C9B5C2E5C9D64885AE93647DA4A618CB&lt;/guid&gt;&#10;                    &lt;answertext&gt;Never 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en working in remote areas you may carry a firearm with the proper permit:[;crlf;]6[;]6[;]6[;]False[;]5[;][;crlf;]3.83333333333333[;]4[;]0.372677996249965[;]0.138888888888889[;crlf;]0[;]-1[;]With your supervisors’ approval1[;]With your supervisors’ approval[;][;crlf;]0[;]-1[;]With the approval of local law enforcement2[;]With the approval of local law enforcement[;][;crlf;]1[;]-1[;]Both A &amp; B3[;]Both A &amp; B[;][;crlf;]5[;]1[;]Never 4[;]Never [;]"/>
  <p:tag name="HASRESULTS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D7826A2C34745E68C5B485AED85DC0C&lt;/guid&gt;&#10;            &lt;repollguid&gt;2B5013CC4E9842D698890F5D8FD40453&lt;/repollguid&gt;&#10;            &lt;sourceid&gt;8BFBF61478B8495F87FE69DB8A681D2C&lt;/sourceid&gt;&#10;            &lt;questiontext&gt;Incident: A __________ event that could have, or did cause occupational illness, personal injury or property damag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Planned&lt;/answertext&gt;&#10;                    &lt;valuetype&gt;-1&lt;/valuetype&gt;&#10;                &lt;/answer&gt;&#10;                &lt;answer&gt;&#10;                    &lt;guid&gt;CA485B0A3F3B45D09F41191B0D52FB45&lt;/guid&gt;&#10;                    &lt;answertext&gt;Unplanned&lt;/answertext&gt;&#10;                    &lt;valuetype&gt;1&lt;/valuetype&gt;&#10;                &lt;/answer&gt;&#10;                &lt;answer&gt;&#10;                    &lt;guid&gt;2EDF08FF7DB74279A059F6878E9D7131&lt;/guid&gt;&#10;                    &lt;answertext&gt;Both A and B&lt;/answertext&gt;&#10;                    &lt;valuetype&gt;-1&lt;/valuetype&gt;&#10;                &lt;/answer&gt;&#10;                &lt;answer&gt;&#10;                    &lt;guid&gt;D657FE09C01046358E4B30024309D754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Incident: A __________ event that could have, or did cause occupational illness, personal injury or property damage.[;crlf;]6[;]6[;]6[;]False[;]6[;][;crlf;]2[;]2[;]0[;]0[;crlf;]0[;]-1[;]Planned1[;]Planned[;][;crlf;]6[;]1[;]Unplanned2[;]Unplanned[;][;crlf;]0[;]-1[;]Both A and B3[;]Both A and B[;][;crlf;]0[;]-1[;]None of the above4[;]None of the above[;]"/>
  <p:tag name="HASRESULTS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7B9D84D7AD340ED93ED7E4F0A0E1D6C&lt;/guid&gt;&#10;            &lt;repollguid&gt;2B5013CC4E9842D698890F5D8FD40453&lt;/repollguid&gt;&#10;            &lt;sourceid&gt;8BFBF61478B8495F87FE69DB8A681D2C&lt;/sourceid&gt;&#10;            &lt;questiontext&gt;How does Intervention work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Identify unsafe act, start with the supervisor, use intervention if no supervisor available, notify affected employees&lt;/answertext&gt;&#10;                    &lt;valuetype&gt;1&lt;/valuetype&gt;&#10;                &lt;/answer&gt;&#10;                &lt;answer&gt;&#10;                    &lt;guid&gt;563D4F3B80364AD3B597E9D7542AF726&lt;/guid&gt;&#10;                    &lt;answertext&gt;Start with the supervisor, use intervention if no supervisor available, Identify unsafe act, notify affected employees&lt;/answertext&gt;&#10;                    &lt;valuetype&gt;-1&lt;/valuetype&gt;&#10;                &lt;/answer&gt;&#10;                &lt;answer&gt;&#10;                    &lt;guid&gt;741A3A01EE9147B89CBCBC5C6A5A5E3B&lt;/guid&gt;&#10;                    &lt;answertext&gt;Notify affected employees, identify unsafe act, start with the supervisor, use intervention if no supervisor availabl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How does Intervention work?[;crlf;]6[;]6[;]6[;]False[;]6[;][;crlf;]1[;]1[;]0[;]0[;crlf;]6[;]1[;]Identify unsafe act, start with the supervisor, use intervention if no supervisor available, notify affected employees1[;]Identify unsafe act, start with the supervisor, use intervention if no supervisor available, notify affected employees[;][;crlf;]0[;]-1[;]Start with the supervisor, use intervention if no supervisor available, Identify unsafe act, notify affected employees2[;]Start with the supervisor, use intervention if no supervisor available, Identify unsafe act, notify affected employees[;][;crlf;]0[;]-1[;]Notify affected employees, identify unsafe act, start with the supervisor, use intervention if no supervisor available3[;]Notify affected employees, identify unsafe act, start with the supervisor, use intervention if no supervisor available[;]"/>
  <p:tag name="HASRESULTS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AE8137CCA4B4041BB8ECB031D0195AD&lt;/guid&gt;&#10;            &lt;repollguid&gt;2B5013CC4E9842D698890F5D8FD40453&lt;/repollguid&gt;&#10;            &lt;sourceid&gt;8BFBF61478B8495F87FE69DB8A681D2C&lt;/sourceid&gt;&#10;            &lt;questiontext&gt;If a violent situation arises, you should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Stay Calm&lt;/answertext&gt;&#10;                    &lt;valuetype&gt;-1&lt;/valuetype&gt;&#10;                &lt;/answer&gt;&#10;                &lt;answer&gt;&#10;                    &lt;guid&gt;290D5EF1103747E696C7732D3E915732&lt;/guid&gt;&#10;                    &lt;answertext&gt;Speak slowly and softly&lt;/answertext&gt;&#10;                    &lt;valuetype&gt;-1&lt;/valuetype&gt;&#10;                &lt;/answer&gt;&#10;                &lt;answer&gt;&#10;                    &lt;guid&gt;0D279FA35DCF46C1A563D6C721021DC0&lt;/guid&gt;&#10;                    &lt;answertext&gt;Stay away from anything that could be used to hurt you&lt;/answertext&gt;&#10;                    &lt;valuetype&gt;-1&lt;/valuetype&gt;&#10;                &lt;/answer&gt;&#10;                &lt;answer&gt;&#10;                    &lt;guid&gt;AD65360049684E4DBD61ABE6672F11B8&lt;/guid&gt;&#10;                    &lt;answertext&gt;Position yourself near an exit&lt;/answertext&gt;&#10;                    &lt;valuetype&gt;-1&lt;/valuetype&gt;&#10;                &lt;/answer&gt;&#10;                &lt;answer&gt;&#10;                    &lt;guid&gt;09230879B7974455A31948821ADC82D3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If a violent situation arises, you should:[;crlf;]6[;]6[;]6[;]False[;]6[;][;crlf;]5[;]5[;]0[;]0[;crlf;]0[;]-1[;]Stay Calm1[;]Stay Calm[;][;crlf;]0[;]-1[;]Speak slowly and softly2[;]Speak slowly and softly[;][;crlf;]0[;]-1[;]Stay away from anything that could be used to hurt you3[;]Stay away from anything that could be used to hurt you[;][;crlf;]0[;]-1[;]Position yourself near an exit4[;]Position yourself near an exit[;][;crlf;]6[;]1[;]All of the above5[;]All of the above[;]"/>
  <p:tag name="HASRESULTS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25C2792AE3F4511BEE4CD4A820B2A0E&lt;/guid&gt;&#10;            &lt;repollguid&gt;2B5013CC4E9842D698890F5D8FD40453&lt;/repollguid&gt;&#10;            &lt;sourceid&gt;8BFBF61478B8495F87FE69DB8A681D2C&lt;/sourceid&gt;&#10;            &lt;questiontext&gt;In a culture of safety, whose responsibility is your safet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Your supervisor&lt;/answertext&gt;&#10;                    &lt;valuetype&gt;-1&lt;/valuetype&gt;&#10;                &lt;/answer&gt;&#10;                &lt;answer&gt;&#10;                    &lt;guid&gt;24481C86C8FF4D00814B5D90B07CBFAF&lt;/guid&gt;&#10;                    &lt;answertext&gt;The safety coordinator&lt;/answertext&gt;&#10;                    &lt;valuetype&gt;-1&lt;/valuetype&gt;&#10;                &lt;/answer&gt;&#10;                &lt;answer&gt;&#10;                    &lt;guid&gt;88FF4070C2384D5288D601115152DD78&lt;/guid&gt;&#10;                    &lt;answertext&gt;Your own&lt;/answertext&gt;&#10;                    &lt;valuetype&gt;1&lt;/valuetype&gt;&#10;                &lt;/answer&gt;&#10;                &lt;answer&gt;&#10;                    &lt;guid&gt;E1626E863DEE4C6EBF96D1AC8E7C97D6&lt;/guid&gt;&#10;                    &lt;answertext&gt;Another co worker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In a culture of safety, whose responsibility is your safety?[;crlf;]6[;]6[;]6[;]False[;]5[;][;crlf;]2.83333333333333[;]3[;]0.372677996249965[;]0.138888888888889[;crlf;]0[;]-1[;]Your supervisor1[;]Your supervisor[;][;crlf;]1[;]-1[;]The safety coordinator2[;]The safety coordinator[;][;crlf;]5[;]1[;]Your own3[;]Your own[;][;crlf;]0[;]-1[;]Another co worker4[;]Another co worker[;]"/>
  <p:tag name="HASRESULTS" val="Tr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9BDA6BED3F04B3E8942614932D47381&lt;/guid&gt;&#10;            &lt;repollguid&gt;2B5013CC4E9842D698890F5D8FD40453&lt;/repollguid&gt;&#10;            &lt;sourceid&gt;8BFBF61478B8495F87FE69DB8A681D2C&lt;/sourceid&gt;&#10;            &lt;questiontext&gt;Being under the influence of drugs or alcohol poses unnecessary and unacceptable safety and health risks to you and co-worker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True&lt;/answertext&gt;&#10;                    &lt;valuetype&gt;1&lt;/valuetype&gt;&#10;                &lt;/answer&gt;&#10;                &lt;answer&gt;&#10;                    &lt;guid&gt;EB4D057387874B078076BD2B605D94E6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Being under the influence of drugs or alcohol poses unnecessary and unacceptable safety and health risks to you and co-workers.[;crlf;]6[;]6[;]6[;]False[;]6[;][;crlf;]1[;]1[;]0[;]0[;crlf;]6[;]1[;]True1[;]True[;][;crlf;]0[;]-1[;]False2[;]False[;]"/>
  <p:tag name="HASRESULTS" val="Tru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2BBFE1FCF1840E0BEC4786A8B1324A1&lt;/guid&gt;&#10;            &lt;repollguid&gt;2B5013CC4E9842D698890F5D8FD40453&lt;/repollguid&gt;&#10;            &lt;sourceid&gt;8BFBF61478B8495F87FE69DB8A681D2C&lt;/sourceid&gt;&#10;            &lt;questiontext&gt;Intervention is the action to      an unsafe act or condi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Change&lt;/answertext&gt;&#10;                    &lt;valuetype&gt;-1&lt;/valuetype&gt;&#10;                &lt;/answer&gt;&#10;                &lt;answer&gt;&#10;                    &lt;guid&gt;6EC9038BCB6D4337B8084CA126DD73F8&lt;/guid&gt;&#10;                    &lt;answertext&gt;Slow Down&lt;/answertext&gt;&#10;                    &lt;valuetype&gt;-1&lt;/valuetype&gt;&#10;                &lt;/answer&gt;&#10;                &lt;answer&gt;&#10;                    &lt;guid&gt;A8A43EE522C841E3A6A31CE0507E278C&lt;/guid&gt;&#10;                    &lt;answertext&gt;Stop&lt;/answertext&gt;&#10;                    &lt;valuetype&gt;-1&lt;/valuetype&gt;&#10;                &lt;/answer&gt;&#10;                &lt;answer&gt;&#10;                    &lt;guid&gt;1689C4FB34E4479691938839C9711329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Intervention is the action to      an unsafe act or condition.[;crlf;]6[;]6[;]6[;]False[;]5[;][;crlf;]3.83333333333333[;]4[;]0.372677996249965[;]0.138888888888889[;crlf;]0[;]-1[;]Change1[;]Change[;][;crlf;]0[;]-1[;]Slow Down2[;]Slow Down[;][;crlf;]1[;]-1[;]Stop3[;]Stop[;][;crlf;]5[;]1[;]All of the above4[;]All of the above[;]"/>
  <p:tag name="HASRESULTS" val="Tr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5E95C01D3BB42E4B1A1AB4D59ABA796&lt;/guid&gt;&#10;            &lt;repollguid&gt;2B5013CC4E9842D698890F5D8FD40453&lt;/repollguid&gt;&#10;            &lt;sourceid&gt;8BFBF61478B8495F87FE69DB8A681D2C&lt;/sourceid&gt;&#10;            &lt;questiontext&gt;All are components of a successful Behavior Based Safety program except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Written program&lt;/answertext&gt;&#10;                    &lt;valuetype&gt;-1&lt;/valuetype&gt;&#10;                &lt;/answer&gt;&#10;                &lt;answer&gt;&#10;                    &lt;guid&gt;AA857FBBBEC3475CA93D73E3EF814ECA&lt;/guid&gt;&#10;                    &lt;answertext&gt;Observation process&lt;/answertext&gt;&#10;                    &lt;valuetype&gt;-1&lt;/valuetype&gt;&#10;                &lt;/answer&gt;&#10;                &lt;answer&gt;&#10;                    &lt;guid&gt;C1B853FAAD4C4BDE98BF36D4AF3E7908&lt;/guid&gt;&#10;                    &lt;answertext&gt;Counseling sessions&lt;/answertext&gt;&#10;                    &lt;valuetype&gt;1&lt;/valuetype&gt;&#10;                &lt;/answer&gt;&#10;                &lt;answer&gt;&#10;                    &lt;guid&gt;04F8302F95D847B4BFE3161FEBCE6BDB&lt;/guid&gt;&#10;                    &lt;answertext&gt;Safety meetings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ll are components of a successful Behavior Based Safety program except:[;crlf;]6[;]6[;]6[;]False[;]5[;][;crlf;]2.66666666666667[;]3[;]0.74535599249993[;]0.555555555555555[;crlf;]1[;]-1[;]Written program1[;]Written program[;][;crlf;]0[;]-1[;]Observation process2[;]Observation process[;][;crlf;]5[;]1[;]Counseling sessions3[;]Counseling sessions[;][;crlf;]0[;]-1[;]Safety meetings4[;]Safety meetings[;]"/>
  <p:tag name="HASRESULTS" val="Tr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00E96BB5B614E9FAEC9582BB7A5B9CB&lt;/guid&gt;&#10;            &lt;repollguid&gt;2B5013CC4E9842D698890F5D8FD40453&lt;/repollguid&gt;&#10;            &lt;sourceid&gt;8BFBF61478B8495F87FE69DB8A681D2C&lt;/sourceid&gt;&#10;            &lt;questiontext&gt;A     employee is new to the company and/or position they are working in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Short Service&lt;/answertext&gt;&#10;                    &lt;valuetype&gt;1&lt;/valuetype&gt;&#10;                &lt;/answer&gt;&#10;                &lt;answer&gt;&#10;                    &lt;guid&gt;1587A0581C5A4B28866825BD9D03398C&lt;/guid&gt;&#10;                    &lt;answertext&gt;Long Term&lt;/answertext&gt;&#10;                    &lt;valuetype&gt;-1&lt;/valuetype&gt;&#10;                &lt;/answer&gt;&#10;                &lt;answer&gt;&#10;                    &lt;guid&gt;7276FD97ABC14F6F9571F33474C936FF&lt;/guid&gt;&#10;                    &lt;answertext&gt;Retired&lt;/answertext&gt;&#10;                    &lt;valuetype&gt;-1&lt;/valuetype&gt;&#10;                &lt;/answer&gt;&#10;                &lt;answer&gt;&#10;                    &lt;guid&gt;01FF27F0B4024A07A4DEF437198525C8&lt;/guid&gt;&#10;                    &lt;answertext&gt;Young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     employee is new to the company and/or position they are working in:[;crlf;]6[;]6[;]6[;]False[;]6[;][;crlf;]1[;]1[;]0[;]0[;crlf;]6[;]1[;]Short Service1[;]Short Service[;][;crlf;]0[;]-1[;]Long Term2[;]Long Term[;][;crlf;]0[;]-1[;]Retired3[;]Retired[;][;crlf;]0[;]-1[;]Young4[;]Young[;]"/>
  <p:tag name="HASRESULTS" val="Tr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C7A9A596142491A940C4792AD68EA4F&lt;/guid&gt;&#10;            &lt;repollguid&gt;2B5013CC4E9842D698890F5D8FD40453&lt;/repollguid&gt;&#10;            &lt;sourceid&gt;8BFBF61478B8495F87FE69DB8A681D2C&lt;/sourceid&gt;&#10;            &lt;questiontext&gt;While taking medications in the workplace you should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Inform your supervisor&lt;/answertext&gt;&#10;                    &lt;valuetype&gt;-1&lt;/valuetype&gt;&#10;                &lt;/answer&gt;&#10;                &lt;answer&gt;&#10;                    &lt;guid&gt;EC8E1D8C83574381864E7923932484A6&lt;/guid&gt;&#10;                    &lt;answertext&gt;Keep it in the original container&lt;/answertext&gt;&#10;                    &lt;valuetype&gt;-1&lt;/valuetype&gt;&#10;                &lt;/answer&gt;&#10;                &lt;answer&gt;&#10;                    &lt;guid&gt;A8D9C716C09E4624BD17C3FF3B174D81&lt;/guid&gt;&#10;                    &lt;answertext&gt;Must have the original label on the bottle&lt;/answertext&gt;&#10;                    &lt;valuetype&gt;-1&lt;/valuetype&gt;&#10;                &lt;/answer&gt;&#10;                &lt;answer&gt;&#10;                    &lt;guid&gt;E2047E479E464EBE804B2EAE3591D56F&lt;/guid&gt;&#10;                    &lt;answertext&gt;Never share&lt;/answertext&gt;&#10;                    &lt;valuetype&gt;-1&lt;/valuetype&gt;&#10;                &lt;/answer&gt;&#10;                &lt;answer&gt;&#10;                    &lt;guid&gt;233223AF59654B09AA7AD010F4FF85D9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ile taking medications in the workplace you should:[;crlf;]6[;]6[;]6[;]False[;]6[;][;crlf;]5[;]5[;]0[;]0[;crlf;]0[;]-1[;]Inform your supervisor1[;]Inform your supervisor[;][;crlf;]0[;]-1[;]Keep it in the original container2[;]Keep it in the original container[;][;crlf;]0[;]-1[;]Must have the original label on the bottle3[;]Must have the original label on the bottle[;][;crlf;]0[;]-1[;]Never share4[;]Never share[;][;crlf;]6[;]1[;]All of the above5[;]All of the above[;]"/>
  <p:tag name="HASRESULTS" val="Tru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B1E71EFBE9142498B9E764EC950DFDB&lt;/guid&gt;&#10;            &lt;repollguid&gt;2B5013CC4E9842D698890F5D8FD40453&lt;/repollguid&gt;&#10;            &lt;sourceid&gt;8BFBF61478B8495F87FE69DB8A681D2C&lt;/sourceid&gt;&#10;            &lt;questiontext&gt;Substance abuse interferes with job satisfaction and the motivation to do a good job. It also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Reduces output&lt;/answertext&gt;&#10;                    &lt;valuetype&gt;-1&lt;/valuetype&gt;&#10;                &lt;/answer&gt;&#10;                &lt;answer&gt;&#10;                    &lt;guid&gt;C559F53064544F5484C69B3F7FF563D7&lt;/guid&gt;&#10;                    &lt;answertext&gt;Improves quality&lt;/answertext&gt;&#10;                    &lt;valuetype&gt;-1&lt;/valuetype&gt;&#10;                &lt;/answer&gt;&#10;                &lt;answer&gt;&#10;                    &lt;guid&gt;CB0DA5231C894EE6B42401BEA87936AC&lt;/guid&gt;&#10;                    &lt;answertext&gt;Lowers customer satisfaction&lt;/answertext&gt;&#10;                    &lt;valuetype&gt;-1&lt;/valuetype&gt;&#10;                &lt;/answer&gt;&#10;                &lt;answer&gt;&#10;                    &lt;guid&gt;9A259EAF830A4E14AF65D1CF83AFC80C&lt;/guid&gt;&#10;                    &lt;answertext&gt;All of the above&lt;/answertext&gt;&#10;                    &lt;valuetype&gt;-1&lt;/valuetype&gt;&#10;                &lt;/answer&gt;&#10;                &lt;answer&gt;&#10;                    &lt;guid&gt;26D99D5249424821A5AB14DBA8049838&lt;/guid&gt;&#10;                    &lt;answertext&gt;A and C only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Substance abuse interferes with job satisfaction and the motivation to do a good job. It also:[;crlf;]6[;]6[;]6[;]False[;]6[;][;crlf;]5[;]5[;]0[;]0[;crlf;]0[;]-1[;]Reduces output1[;]Reduces output[;][;crlf;]0[;]-1[;]Improves quality2[;]Improves quality[;][;crlf;]0[;]-1[;]Lowers customer satisfaction3[;]Lowers customer satisfaction[;][;crlf;]0[;]-1[;]All of the above4[;]All of the above[;][;crlf;]6[;]1[;]A and C only5[;]A and C only[;]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898BD6E6D1645C19387C5E89CB0ADA5&lt;/guid&gt;&#10;            &lt;repollguid&gt;2B5013CC4E9842D698890F5D8FD40453&lt;/repollguid&gt;&#10;            &lt;sourceid&gt;8BFBF61478B8495F87FE69DB8A681D2C&lt;/sourceid&gt;&#10;            &lt;questiontext&gt;Machine guards and protective coverings must be in place while operating equipment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Unless they are in the way.&lt;/answertext&gt;&#10;                    &lt;valuetype&gt;-1&lt;/valuetype&gt;&#10;                &lt;/answer&gt;&#10;                &lt;answer&gt;&#10;                    &lt;guid&gt;15F61D70A6E649DDBEEDCDCB57841C9E&lt;/guid&gt;&#10;                    &lt;answertext&gt;Only when the safety person is on site.&lt;/answertext&gt;&#10;                    &lt;valuetype&gt;-1&lt;/valuetype&gt;&#10;                &lt;/answer&gt;&#10;                &lt;answer&gt;&#10;                    &lt;guid&gt;86C8A4F317114C96BD1739E110643A06&lt;/guid&gt;&#10;                    &lt;answertext&gt;Always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Machine guards and protective coverings must be in place while operating equipment:[;crlf;]6[;]6[;]6[;]False[;]6[;][;crlf;]3[;]3[;]0[;]0[;crlf;]0[;]-1[;]Unless they are in the way.1[;]Unless they are in the way.[;][;crlf;]0[;]-1[;]Only when the safety person is on site.2[;]Only when the safety person is on site.[;][;crlf;]6[;]1[;]Always3[;]Always[;]"/>
  <p:tag name="HASRESULTS" val="Tru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0171D25FBAB41D19BA3334BD7A4C2D3&lt;/guid&gt;&#10;            &lt;repollguid&gt;2B5013CC4E9842D698890F5D8FD40453&lt;/repollguid&gt;&#10;            &lt;sourceid&gt;8BFBF61478B8495F87FE69DB8A681D2C&lt;/sourceid&gt;&#10;            &lt;questiontext&gt;With a Behavior Based Safety Program the observer’s job is to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Observe&lt;/answertext&gt;&#10;                    &lt;valuetype&gt;-1&lt;/valuetype&gt;&#10;                &lt;/answer&gt;&#10;                &lt;answer&gt;&#10;                    &lt;guid&gt;143DF8466CAD4F109BA0DF1FE5DB4FD6&lt;/guid&gt;&#10;                    &lt;answertext&gt;Give verbal feedback&lt;/answertext&gt;&#10;                    &lt;valuetype&gt;-1&lt;/valuetype&gt;&#10;                &lt;/answer&gt;&#10;                &lt;answer&gt;&#10;                    &lt;guid&gt;65941DE141AD4FB28BAE9CD5C32C7813&lt;/guid&gt;&#10;                    &lt;answertext&gt;Document findings&lt;/answertext&gt;&#10;                    &lt;valuetype&gt;-1&lt;/valuetype&gt;&#10;                &lt;/answer&gt;&#10;                &lt;answer&gt;&#10;                    &lt;guid&gt;695EC420C9E24849BA9154CED3C8E510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ith a Behavior Based Safety Program the observer’s job is to:[;crlf;]6[;]6[;]6[;]False[;]6[;][;crlf;]4[;]4[;]0[;]0[;crlf;]0[;]-1[;]Observe1[;]Observe[;][;crlf;]0[;]-1[;]Give verbal feedback2[;]Give verbal feedback[;][;crlf;]0[;]-1[;]Document findings3[;]Document findings[;][;crlf;]6[;]1[;]All of the above4[;]All of the above[;]"/>
  <p:tag name="HASRESULTS" val="Tru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03FC2861E1F4EBC9949358DC2583414&lt;/guid&gt;&#10;            &lt;repollguid&gt;2B5013CC4E9842D698890F5D8FD40453&lt;/repollguid&gt;&#10;            &lt;sourceid&gt;8BFBF61478B8495F87FE69DB8A681D2C&lt;/sourceid&gt;&#10;            &lt;questiontext&gt;Types of incidents to report includ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Unsafe acts&lt;/answertext&gt;&#10;                    &lt;valuetype&gt;-1&lt;/valuetype&gt;&#10;                &lt;/answer&gt;&#10;                &lt;answer&gt;&#10;                    &lt;guid&gt;A70E64BB5ACB4CEAA9AD66374D049D8D&lt;/guid&gt;&#10;                    &lt;answertext&gt;Unsafe conditions&lt;/answertext&gt;&#10;                    &lt;valuetype&gt;-1&lt;/valuetype&gt;&#10;                &lt;/answer&gt;&#10;                &lt;answer&gt;&#10;                    &lt;guid&gt;8364D605C97849CA80DC5E28A9821A25&lt;/guid&gt;&#10;                    &lt;answertext&gt;Any injury or illness regardless of severity&lt;/answertext&gt;&#10;                    &lt;valuetype&gt;-1&lt;/valuetype&gt;&#10;                &lt;/answer&gt;&#10;                &lt;answer&gt;&#10;                    &lt;guid&gt;64B8DFBE42834925920CBAB0A6464E34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Types of incidents to report include:[;crlf;]6[;]6[;]6[;]False[;]6[;][;crlf;]4[;]4[;]0[;]0[;crlf;]0[;]-1[;]Unsafe acts1[;]Unsafe acts[;][;crlf;]0[;]-1[;]Unsafe conditions2[;]Unsafe conditions[;][;crlf;]0[;]-1[;]Any injury or illness regardless of severity3[;]Any injury or illness regardless of severity[;][;crlf;]6[;]1[;]All of the above4[;]All of the above[;]"/>
  <p:tag name="HASRESULTS" val="Tr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3BA05F897E54BDA879B5FA31BF56AB5&lt;/guid&gt;&#10;            &lt;repollguid&gt;2B5013CC4E9842D698890F5D8FD40453&lt;/repollguid&gt;&#10;            &lt;sourceid&gt;8BFBF61478B8495F87FE69DB8A681D2C&lt;/sourceid&gt;&#10;            &lt;questiontext&gt;All personnel SHALL immediately report all incidents, injuries, first aids, near misses, spills, or any other events, regardless of size or severity to your immediate supervisor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True&lt;/answertext&gt;&#10;                    &lt;valuetype&gt;1&lt;/valuetype&gt;&#10;                &lt;/answer&gt;&#10;                &lt;answer&gt;&#10;                    &lt;guid&gt;936D18413157444F81652D0CF71E4642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ll personnel SHALL immediately report all incidents, injuries, first aids, near misses, spills, or any other events, regardless of size or severity to your immediate supervisor[;crlf;]6[;]6[;]6[;]False[;]6[;][;crlf;]1[;]1[;]0[;]0[;crlf;]6[;]1[;]True1[;]True[;][;crlf;]0[;]-1[;]False2[;]False[;]"/>
  <p:tag name="HASRESULTS" val="Tru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122D0E73B90484995C4CDD700F2FCC9&lt;/guid&gt;&#10;        &lt;description /&gt;&#10;        &lt;date&gt;6/15/2015 4:14:0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D68DE6EFCC04641998D1AAD3CDEF2B3&lt;/guid&gt;&#10;            &lt;repollguid&gt;2B5013CC4E9842D698890F5D8FD40453&lt;/repollguid&gt;&#10;            &lt;sourceid&gt;8BFBF61478B8495F87FE69DB8A681D2C&lt;/sourceid&gt;&#10;            &lt;questiontext&gt;Which of the following would NOT be a typical sign or symptom of workplace violenc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0EE7FF85A6047F490ABD41EB5F2BDA3&lt;/guid&gt;&#10;                    &lt;answertext&gt;Chemical dependence&lt;/answertext&gt;&#10;                    &lt;valuetype&gt;0&lt;/valuetype&gt;&#10;                &lt;/answer&gt;&#10;                &lt;answer&gt;&#10;                    &lt;guid&gt;1F709D400A9A4573BDC287DCCD937673&lt;/guid&gt;&#10;                    &lt;answertext&gt;Depression&lt;/answertext&gt;&#10;                    &lt;valuetype&gt;0&lt;/valuetype&gt;&#10;                &lt;/answer&gt;&#10;                &lt;answer&gt;&#10;                    &lt;guid&gt;0454027C34C642D5A520ADCA21DBE4E3&lt;/guid&gt;&#10;                    &lt;answertext&gt;Outgoing personality&lt;/answertext&gt;&#10;                    &lt;valuetype&gt;-1&lt;/valuetype&gt;&#10;                &lt;/answer&gt;&#10;                &lt;answer&gt;&#10;                    &lt;guid&gt;601BC45D1F434EB4A68B03AE6DC7B4F5&lt;/guid&gt;&#10;                    &lt;answertext&gt;Safety issues&lt;/answertext&gt;&#10;                    &lt;valuetype&gt;0&lt;/valuetype&gt;&#10;                &lt;/answer&gt;&#10;            &lt;/answers&gt;&#10;        &lt;/multichoice&gt;&#10;    &lt;/questions&gt;&#10;&lt;/questionlist&gt;"/>
  <p:tag name="RESULTS" val="Which of the following would NOT be a typical sign or symptom of workplace violence?[;crlf;]6[;]6[;]6[;]False[;]0[;][;crlf;]3.16666666666667[;]3[;]0.372677996249965[;]0.138888888888889[;crlf;]0[;]0[;]Chemical dependence1[;]Chemical dependence[;][;crlf;]0[;]0[;]Depression2[;]Depression[;][;crlf;]5[;]-1[;]Outgoing personality3[;]Outgoing personality[;][;crlf;]1[;]0[;]Safety issues4[;]Safety issues[;]"/>
  <p:tag name="HASRESULTS" val="True"/>
  <p:tag name="LIVECHARTING" val="False"/>
  <p:tag name="AUTOOPENPOLL" val="True"/>
  <p:tag name="AUTOFORMATCHART" val="Tru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530</Words>
  <Application>Microsoft Office PowerPoint</Application>
  <PresentationFormat>Custom</PresentationFormat>
  <Paragraphs>94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Microsoft Graph Chart</vt:lpstr>
      <vt:lpstr>MODULE 1-VERSION “T”  </vt:lpstr>
      <vt:lpstr>All employees should expect and receive a secure workplace.</vt:lpstr>
      <vt:lpstr>Machine guards and protective coverings must be in place while operating equipment:</vt:lpstr>
      <vt:lpstr>Employee Assistance Programs (EAP) can:</vt:lpstr>
      <vt:lpstr>Substance abuse happens at what level of the employee chain?</vt:lpstr>
      <vt:lpstr>Employees are responsible for taking any threat or violent act seriously.</vt:lpstr>
      <vt:lpstr>When working in remote areas you may carry a firearm with the proper permit:</vt:lpstr>
      <vt:lpstr>Incident: A __________ event that could have, or did cause occupational illness, personal injury or property damage.</vt:lpstr>
      <vt:lpstr>How does Intervention work?</vt:lpstr>
      <vt:lpstr>If a violent situation arises, you should:</vt:lpstr>
      <vt:lpstr>In a culture of safety, whose responsibility is your safety?</vt:lpstr>
      <vt:lpstr>Being under the influence of drugs or alcohol poses unnecessary and unacceptable safety and health risks to you and co-workers.</vt:lpstr>
      <vt:lpstr>Intervention is the action to      an unsafe act or condition.</vt:lpstr>
      <vt:lpstr>All are components of a successful Behavior Based Safety program except:</vt:lpstr>
      <vt:lpstr>A     employee is new to the company and/or position they are working in:</vt:lpstr>
      <vt:lpstr>While taking medications in the workplace you should:</vt:lpstr>
      <vt:lpstr>Substance abuse interferes with job satisfaction and the motivation to do a good job. It also:</vt:lpstr>
      <vt:lpstr>With a Behavior Based Safety Program the observer’s job is to:</vt:lpstr>
      <vt:lpstr>Types of incidents to report include:</vt:lpstr>
      <vt:lpstr>All personnel SHALL immediately report all incidents, injuries, first aids, near misses, spills, or any other events, regardless of size or severity to your immediate supervisor</vt:lpstr>
      <vt:lpstr>Which of the following would NOT be a typical sign or symptom of workplace violence?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Forrest Doshier</dc:creator>
  <cp:lastModifiedBy>Forrest Doshier</cp:lastModifiedBy>
  <cp:revision>10</cp:revision>
  <dcterms:created xsi:type="dcterms:W3CDTF">2015-06-15T21:22:52Z</dcterms:created>
  <dcterms:modified xsi:type="dcterms:W3CDTF">2015-06-16T14:53:31Z</dcterms:modified>
</cp:coreProperties>
</file>