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2" autoAdjust="0"/>
    <p:restoredTop sz="94660"/>
  </p:normalViewPr>
  <p:slideViewPr>
    <p:cSldViewPr snapToGrid="0">
      <p:cViewPr varScale="1">
        <p:scale>
          <a:sx n="74" d="100"/>
          <a:sy n="74" d="100"/>
        </p:scale>
        <p:origin x="-37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5A7D-8C64-4A9E-9732-FD9F0FFBE162}" type="datetimeFigureOut">
              <a:rPr lang="en-US" smtClean="0"/>
              <a:t>6/16/2015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90E89-628F-458B-88A8-FA1863F39C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2203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5A7D-8C64-4A9E-9732-FD9F0FFBE162}" type="datetimeFigureOut">
              <a:rPr lang="en-US" smtClean="0"/>
              <a:t>6/16/2015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90E89-628F-458B-88A8-FA1863F39C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5133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5A7D-8C64-4A9E-9732-FD9F0FFBE162}" type="datetimeFigureOut">
              <a:rPr lang="en-US" smtClean="0"/>
              <a:t>6/16/2015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90E89-628F-458B-88A8-FA1863F39C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083119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5A7D-8C64-4A9E-9732-FD9F0FFBE162}" type="datetimeFigureOut">
              <a:rPr lang="en-US" smtClean="0"/>
              <a:t>6/16/2015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90E89-628F-458B-88A8-FA1863F39C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8914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5A7D-8C64-4A9E-9732-FD9F0FFBE162}" type="datetimeFigureOut">
              <a:rPr lang="en-US" smtClean="0"/>
              <a:t>6/16/2015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90E89-628F-458B-88A8-FA1863F39C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1368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5A7D-8C64-4A9E-9732-FD9F0FFBE162}" type="datetimeFigureOut">
              <a:rPr lang="en-US" smtClean="0"/>
              <a:t>6/16/2015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90E89-628F-458B-88A8-FA1863F39C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29085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5A7D-8C64-4A9E-9732-FD9F0FFBE162}" type="datetimeFigureOut">
              <a:rPr lang="en-US" smtClean="0"/>
              <a:t>6/16/2015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90E89-628F-458B-88A8-FA1863F39C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90643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5A7D-8C64-4A9E-9732-FD9F0FFBE162}" type="datetimeFigureOut">
              <a:rPr lang="en-US" smtClean="0"/>
              <a:t>6/16/2015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90E89-628F-458B-88A8-FA1863F39C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721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5A7D-8C64-4A9E-9732-FD9F0FFBE162}" type="datetimeFigureOut">
              <a:rPr lang="en-US" smtClean="0"/>
              <a:t>6/16/2015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90E89-628F-458B-88A8-FA1863F39C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2449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5A7D-8C64-4A9E-9732-FD9F0FFBE162}" type="datetimeFigureOut">
              <a:rPr lang="en-US" smtClean="0"/>
              <a:t>6/16/2015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90E89-628F-458B-88A8-FA1863F39C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0159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5A7D-8C64-4A9E-9732-FD9F0FFBE162}" type="datetimeFigureOut">
              <a:rPr lang="en-US" smtClean="0"/>
              <a:t>6/16/2015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90E89-628F-458B-88A8-FA1863F39C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11646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C75A7D-8C64-4A9E-9732-FD9F0FFBE162}" type="datetimeFigureOut">
              <a:rPr lang="en-US" smtClean="0"/>
              <a:t>6/16/2015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90E89-628F-458B-88A8-FA1863F39C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39807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C75A7D-8C64-4A9E-9732-FD9F0FFBE162}" type="datetimeFigureOut">
              <a:rPr lang="en-US" smtClean="0"/>
              <a:t>6/16/2015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790E89-628F-458B-88A8-FA1863F39C0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1086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emf"/><Relationship Id="rId3" Type="http://schemas.openxmlformats.org/officeDocument/2006/relationships/tags" Target="../tags/tag35.xml"/><Relationship Id="rId7" Type="http://schemas.openxmlformats.org/officeDocument/2006/relationships/oleObject" Target="../embeddings/oleObject9.bin"/><Relationship Id="rId2" Type="http://schemas.openxmlformats.org/officeDocument/2006/relationships/tags" Target="../tags/tag34.xml"/><Relationship Id="rId1" Type="http://schemas.openxmlformats.org/officeDocument/2006/relationships/vmlDrawing" Target="../drawings/vmlDrawing9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37.xml"/><Relationship Id="rId4" Type="http://schemas.openxmlformats.org/officeDocument/2006/relationships/tags" Target="../tags/tag36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emf"/><Relationship Id="rId3" Type="http://schemas.openxmlformats.org/officeDocument/2006/relationships/tags" Target="../tags/tag39.xml"/><Relationship Id="rId7" Type="http://schemas.openxmlformats.org/officeDocument/2006/relationships/oleObject" Target="../embeddings/oleObject10.bin"/><Relationship Id="rId2" Type="http://schemas.openxmlformats.org/officeDocument/2006/relationships/tags" Target="../tags/tag38.xml"/><Relationship Id="rId1" Type="http://schemas.openxmlformats.org/officeDocument/2006/relationships/vmlDrawing" Target="../drawings/vmlDrawing10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41.xml"/><Relationship Id="rId4" Type="http://schemas.openxmlformats.org/officeDocument/2006/relationships/tags" Target="../tags/tag40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emf"/><Relationship Id="rId3" Type="http://schemas.openxmlformats.org/officeDocument/2006/relationships/tags" Target="../tags/tag43.xml"/><Relationship Id="rId7" Type="http://schemas.openxmlformats.org/officeDocument/2006/relationships/oleObject" Target="../embeddings/oleObject11.bin"/><Relationship Id="rId2" Type="http://schemas.openxmlformats.org/officeDocument/2006/relationships/tags" Target="../tags/tag42.xml"/><Relationship Id="rId1" Type="http://schemas.openxmlformats.org/officeDocument/2006/relationships/vmlDrawing" Target="../drawings/vmlDrawing1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45.xml"/><Relationship Id="rId4" Type="http://schemas.openxmlformats.org/officeDocument/2006/relationships/tags" Target="../tags/tag44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emf"/><Relationship Id="rId3" Type="http://schemas.openxmlformats.org/officeDocument/2006/relationships/tags" Target="../tags/tag47.xml"/><Relationship Id="rId7" Type="http://schemas.openxmlformats.org/officeDocument/2006/relationships/oleObject" Target="../embeddings/oleObject12.bin"/><Relationship Id="rId2" Type="http://schemas.openxmlformats.org/officeDocument/2006/relationships/tags" Target="../tags/tag46.xml"/><Relationship Id="rId1" Type="http://schemas.openxmlformats.org/officeDocument/2006/relationships/vmlDrawing" Target="../drawings/vmlDrawing1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49.xml"/><Relationship Id="rId4" Type="http://schemas.openxmlformats.org/officeDocument/2006/relationships/tags" Target="../tags/tag48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emf"/><Relationship Id="rId3" Type="http://schemas.openxmlformats.org/officeDocument/2006/relationships/tags" Target="../tags/tag51.xml"/><Relationship Id="rId7" Type="http://schemas.openxmlformats.org/officeDocument/2006/relationships/oleObject" Target="../embeddings/oleObject13.bin"/><Relationship Id="rId2" Type="http://schemas.openxmlformats.org/officeDocument/2006/relationships/tags" Target="../tags/tag50.xml"/><Relationship Id="rId1" Type="http://schemas.openxmlformats.org/officeDocument/2006/relationships/vmlDrawing" Target="../drawings/vmlDrawing1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3.xml"/><Relationship Id="rId4" Type="http://schemas.openxmlformats.org/officeDocument/2006/relationships/tags" Target="../tags/tag5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tags" Target="../tags/tag55.xml"/><Relationship Id="rId7" Type="http://schemas.openxmlformats.org/officeDocument/2006/relationships/oleObject" Target="../embeddings/oleObject14.bin"/><Relationship Id="rId2" Type="http://schemas.openxmlformats.org/officeDocument/2006/relationships/tags" Target="../tags/tag54.xml"/><Relationship Id="rId1" Type="http://schemas.openxmlformats.org/officeDocument/2006/relationships/vmlDrawing" Target="../drawings/vmlDrawing1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7.xml"/><Relationship Id="rId4" Type="http://schemas.openxmlformats.org/officeDocument/2006/relationships/tags" Target="../tags/tag56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emf"/><Relationship Id="rId3" Type="http://schemas.openxmlformats.org/officeDocument/2006/relationships/tags" Target="../tags/tag59.xml"/><Relationship Id="rId7" Type="http://schemas.openxmlformats.org/officeDocument/2006/relationships/oleObject" Target="../embeddings/oleObject15.bin"/><Relationship Id="rId2" Type="http://schemas.openxmlformats.org/officeDocument/2006/relationships/tags" Target="../tags/tag58.xml"/><Relationship Id="rId1" Type="http://schemas.openxmlformats.org/officeDocument/2006/relationships/vmlDrawing" Target="../drawings/vmlDrawing1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61.xml"/><Relationship Id="rId4" Type="http://schemas.openxmlformats.org/officeDocument/2006/relationships/tags" Target="../tags/tag60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emf"/><Relationship Id="rId3" Type="http://schemas.openxmlformats.org/officeDocument/2006/relationships/tags" Target="../tags/tag63.xml"/><Relationship Id="rId7" Type="http://schemas.openxmlformats.org/officeDocument/2006/relationships/oleObject" Target="../embeddings/oleObject16.bin"/><Relationship Id="rId2" Type="http://schemas.openxmlformats.org/officeDocument/2006/relationships/tags" Target="../tags/tag62.xml"/><Relationship Id="rId1" Type="http://schemas.openxmlformats.org/officeDocument/2006/relationships/vmlDrawing" Target="../drawings/vmlDrawing1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65.xml"/><Relationship Id="rId4" Type="http://schemas.openxmlformats.org/officeDocument/2006/relationships/tags" Target="../tags/tag64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emf"/><Relationship Id="rId3" Type="http://schemas.openxmlformats.org/officeDocument/2006/relationships/tags" Target="../tags/tag67.xml"/><Relationship Id="rId7" Type="http://schemas.openxmlformats.org/officeDocument/2006/relationships/oleObject" Target="../embeddings/oleObject17.bin"/><Relationship Id="rId2" Type="http://schemas.openxmlformats.org/officeDocument/2006/relationships/tags" Target="../tags/tag66.xml"/><Relationship Id="rId1" Type="http://schemas.openxmlformats.org/officeDocument/2006/relationships/vmlDrawing" Target="../drawings/vmlDrawing17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69.xml"/><Relationship Id="rId4" Type="http://schemas.openxmlformats.org/officeDocument/2006/relationships/tags" Target="../tags/tag68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emf"/><Relationship Id="rId3" Type="http://schemas.openxmlformats.org/officeDocument/2006/relationships/tags" Target="../tags/tag71.xml"/><Relationship Id="rId7" Type="http://schemas.openxmlformats.org/officeDocument/2006/relationships/oleObject" Target="../embeddings/oleObject18.bin"/><Relationship Id="rId2" Type="http://schemas.openxmlformats.org/officeDocument/2006/relationships/tags" Target="../tags/tag70.xml"/><Relationship Id="rId1" Type="http://schemas.openxmlformats.org/officeDocument/2006/relationships/vmlDrawing" Target="../drawings/vmlDrawing18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73.xml"/><Relationship Id="rId4" Type="http://schemas.openxmlformats.org/officeDocument/2006/relationships/tags" Target="../tags/tag7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3" Type="http://schemas.openxmlformats.org/officeDocument/2006/relationships/tags" Target="../tags/tag75.xml"/><Relationship Id="rId7" Type="http://schemas.openxmlformats.org/officeDocument/2006/relationships/oleObject" Target="../embeddings/oleObject19.bin"/><Relationship Id="rId2" Type="http://schemas.openxmlformats.org/officeDocument/2006/relationships/tags" Target="../tags/tag74.xml"/><Relationship Id="rId1" Type="http://schemas.openxmlformats.org/officeDocument/2006/relationships/vmlDrawing" Target="../drawings/vmlDrawing19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77.xml"/><Relationship Id="rId4" Type="http://schemas.openxmlformats.org/officeDocument/2006/relationships/tags" Target="../tags/tag76.xml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emf"/><Relationship Id="rId3" Type="http://schemas.openxmlformats.org/officeDocument/2006/relationships/tags" Target="../tags/tag79.xml"/><Relationship Id="rId7" Type="http://schemas.openxmlformats.org/officeDocument/2006/relationships/oleObject" Target="../embeddings/oleObject20.bin"/><Relationship Id="rId2" Type="http://schemas.openxmlformats.org/officeDocument/2006/relationships/tags" Target="../tags/tag78.xml"/><Relationship Id="rId1" Type="http://schemas.openxmlformats.org/officeDocument/2006/relationships/vmlDrawing" Target="../drawings/vmlDrawing20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81.xml"/><Relationship Id="rId4" Type="http://schemas.openxmlformats.org/officeDocument/2006/relationships/tags" Target="../tags/tag80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7.xml"/><Relationship Id="rId7" Type="http://schemas.openxmlformats.org/officeDocument/2006/relationships/oleObject" Target="../embeddings/oleObject2.bin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9.xml"/><Relationship Id="rId4" Type="http://schemas.openxmlformats.org/officeDocument/2006/relationships/tags" Target="../tags/tag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11.xml"/><Relationship Id="rId7" Type="http://schemas.openxmlformats.org/officeDocument/2006/relationships/oleObject" Target="../embeddings/oleObject3.bin"/><Relationship Id="rId2" Type="http://schemas.openxmlformats.org/officeDocument/2006/relationships/tags" Target="../tags/tag10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3.xml"/><Relationship Id="rId4" Type="http://schemas.openxmlformats.org/officeDocument/2006/relationships/tags" Target="../tags/tag1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5.xml"/><Relationship Id="rId7" Type="http://schemas.openxmlformats.org/officeDocument/2006/relationships/oleObject" Target="../embeddings/oleObject4.bin"/><Relationship Id="rId2" Type="http://schemas.openxmlformats.org/officeDocument/2006/relationships/tags" Target="../tags/tag14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9.xml"/><Relationship Id="rId7" Type="http://schemas.openxmlformats.org/officeDocument/2006/relationships/oleObject" Target="../embeddings/oleObject5.bin"/><Relationship Id="rId2" Type="http://schemas.openxmlformats.org/officeDocument/2006/relationships/tags" Target="../tags/tag18.xml"/><Relationship Id="rId1" Type="http://schemas.openxmlformats.org/officeDocument/2006/relationships/vmlDrawing" Target="../drawings/vmlDrawing5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1.xml"/><Relationship Id="rId4" Type="http://schemas.openxmlformats.org/officeDocument/2006/relationships/tags" Target="../tags/tag20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emf"/><Relationship Id="rId3" Type="http://schemas.openxmlformats.org/officeDocument/2006/relationships/tags" Target="../tags/tag23.xml"/><Relationship Id="rId7" Type="http://schemas.openxmlformats.org/officeDocument/2006/relationships/oleObject" Target="../embeddings/oleObject6.bin"/><Relationship Id="rId2" Type="http://schemas.openxmlformats.org/officeDocument/2006/relationships/tags" Target="../tags/tag22.xml"/><Relationship Id="rId1" Type="http://schemas.openxmlformats.org/officeDocument/2006/relationships/vmlDrawing" Target="../drawings/vmlDrawing6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5.xml"/><Relationship Id="rId4" Type="http://schemas.openxmlformats.org/officeDocument/2006/relationships/tags" Target="../tags/tag2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3" Type="http://schemas.openxmlformats.org/officeDocument/2006/relationships/tags" Target="../tags/tag27.xml"/><Relationship Id="rId7" Type="http://schemas.openxmlformats.org/officeDocument/2006/relationships/oleObject" Target="../embeddings/oleObject7.bin"/><Relationship Id="rId2" Type="http://schemas.openxmlformats.org/officeDocument/2006/relationships/tags" Target="../tags/tag26.xml"/><Relationship Id="rId1" Type="http://schemas.openxmlformats.org/officeDocument/2006/relationships/vmlDrawing" Target="../drawings/vmlDrawing7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29.xml"/><Relationship Id="rId4" Type="http://schemas.openxmlformats.org/officeDocument/2006/relationships/tags" Target="../tags/tag28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tags" Target="../tags/tag31.xml"/><Relationship Id="rId7" Type="http://schemas.openxmlformats.org/officeDocument/2006/relationships/oleObject" Target="../embeddings/oleObject8.bin"/><Relationship Id="rId2" Type="http://schemas.openxmlformats.org/officeDocument/2006/relationships/tags" Target="../tags/tag30.xml"/><Relationship Id="rId1" Type="http://schemas.openxmlformats.org/officeDocument/2006/relationships/vmlDrawing" Target="../drawings/vmlDrawing8.vml"/><Relationship Id="rId6" Type="http://schemas.openxmlformats.org/officeDocument/2006/relationships/slideLayout" Target="../slideLayouts/slideLayout12.xml"/><Relationship Id="rId5" Type="http://schemas.openxmlformats.org/officeDocument/2006/relationships/tags" Target="../tags/tag33.xml"/><Relationship Id="rId4" Type="http://schemas.openxmlformats.org/officeDocument/2006/relationships/tags" Target="../tags/tag3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b="1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MODULE 2- VERSION “T</a:t>
            </a:r>
            <a:r>
              <a:rPr lang="en-US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”</a:t>
            </a:r>
            <a:r>
              <a:rPr lang="en-US" sz="5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/>
            </a:r>
            <a:br>
              <a:rPr lang="en-US" sz="54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pPr>
              <a:spcBef>
                <a:spcPts val="0"/>
              </a:spcBef>
            </a:pPr>
            <a:r>
              <a:rPr lang="en-US" sz="40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JSEA, HAZCOM, </a:t>
            </a:r>
          </a:p>
          <a:p>
            <a:pPr>
              <a:spcBef>
                <a:spcPts val="0"/>
              </a:spcBef>
            </a:pPr>
            <a:r>
              <a:rPr lang="en-US" sz="40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INCIDENT PREVENTION SIGNS &amp; TAGS, </a:t>
            </a:r>
          </a:p>
          <a:p>
            <a:pPr>
              <a:spcBef>
                <a:spcPts val="0"/>
              </a:spcBef>
            </a:pPr>
            <a:r>
              <a:rPr lang="en-US" sz="40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PPE, &amp; FALL PROTECTION</a:t>
            </a:r>
          </a:p>
        </p:txBody>
      </p:sp>
    </p:spTree>
    <p:extLst>
      <p:ext uri="{BB962C8B-B14F-4D97-AF65-F5344CB8AC3E}">
        <p14:creationId xmlns:p14="http://schemas.microsoft.com/office/powerpoint/2010/main" val="1451054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rmAutofit fontScale="90000"/>
          </a:bodyPr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Global Harmonization System (GHS) is the new international approach to hazard communication. It is the foundation for: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943429" y="2884714"/>
            <a:ext cx="5319486" cy="2013857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Safe use of chemicals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Risk Management systems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Hazard communication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of the above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069791697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658949" y="4365703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9381831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rmAutofit fontScale="90000"/>
          </a:bodyPr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Hard hat liners are to be adjusted so there is a 1” gap between the liner and the hard hat.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836057" y="2536371"/>
            <a:ext cx="2227943" cy="1201057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True</a:t>
            </a: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False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6473471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51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1551577" y="2582091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68009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Chemical warning labels must be legible and: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2928258"/>
            <a:ext cx="6154057" cy="1846943"/>
          </a:xfrm>
        </p:spPr>
        <p:txBody>
          <a:bodyPr>
            <a:normAutofit lnSpcReduction="10000"/>
          </a:bodyPr>
          <a:lstStyle/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Written in the language of origin</a:t>
            </a: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Written in English</a:t>
            </a: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Written in any common language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022303815"/>
              </p:ext>
            </p:extLst>
          </p:nvPr>
        </p:nvGraphicFramePr>
        <p:xfrm>
          <a:off x="7642225" y="4198938"/>
          <a:ext cx="3760788" cy="3171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5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642225" y="4198938"/>
                        <a:ext cx="3760788" cy="31718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203200" y="3469956"/>
            <a:ext cx="317500" cy="3175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8088881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Which of the following is NOT a control measures?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551542" y="2848429"/>
            <a:ext cx="5646057" cy="2195286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Engineering controls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Administrative controls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Supervisor </a:t>
            </a:r>
            <a:r>
              <a:rPr lang="en-US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controls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endParaRPr lang="en-US" sz="3200" dirty="0" smtClean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PPE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895249597"/>
              </p:ext>
            </p:extLst>
          </p:nvPr>
        </p:nvGraphicFramePr>
        <p:xfrm>
          <a:off x="76200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9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6200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267062" y="3890506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6851117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Pictograms convey information about: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63600" y="2565400"/>
            <a:ext cx="5021943" cy="1999343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Environmental hazards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Physical hazards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Mental </a:t>
            </a:r>
            <a:r>
              <a:rPr lang="en-US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hazards</a:t>
            </a:r>
            <a:r>
              <a:rPr lang="en-US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and B 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989416910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4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579120" y="4046389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9673344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 are the responsibilities of the employer to the employee regarding PPE?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045029" y="2957286"/>
            <a:ext cx="5413829" cy="2144486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Specify the appropriate PPE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Training on the PPE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Cleaning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and B only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324318821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8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760549" y="4438276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797512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There are two main categories of respirators: 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943428" y="2587172"/>
            <a:ext cx="5575300" cy="3000829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Air purifying &amp; air filtering</a:t>
            </a: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Air supplied &amp; self-contained</a:t>
            </a: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Air purifying, air filtering, &amp; self-contained</a:t>
            </a: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Air supplied &amp; air purifying</a:t>
            </a:r>
          </a:p>
          <a:p>
            <a:pPr marL="514350" indent="-514350"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 of the above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435346836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1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658948" y="4507073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001344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Barrier creams are considered adequate hand protection.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2069193" y="2899229"/>
            <a:ext cx="2351314" cy="1462314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True</a:t>
            </a: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False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970408803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5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1784713" y="3502394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889270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Employees have to do what in order to wear a respirator?</a:t>
            </a:r>
            <a:endParaRPr lang="en-US" dirty="0"/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110342" y="2921907"/>
            <a:ext cx="5225143" cy="2500086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Answer a medical questionnaire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 fit tested (Type specific)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 trained on use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All of the above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304436527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9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825862" y="4841808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489547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rmAutofit fontScale="90000"/>
          </a:bodyPr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Job Safety Analysis (JSA) is completed using a series of steps. Which of these steps is not correct?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27315" y="2369457"/>
            <a:ext cx="5675086" cy="2964543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Write down the steps in the job task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Identify hazards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Recommend control measures for hazards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JSA’s take at least one hour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906321882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3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542835" y="472827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1285755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There are two basic types of chemical hazards the regulation applies to:  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63600" y="3109686"/>
            <a:ext cx="5646057" cy="1970314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Health and Physical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Mental and chemical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Psychological and </a:t>
            </a:r>
            <a:r>
              <a:rPr lang="en-US" sz="3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Physical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189415629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579120" y="3155406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4661197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 properly fitted body harness must: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457200" y="1600200"/>
            <a:ext cx="5575300" cy="2899229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 snug to the body</a:t>
            </a: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Only have room for two fingers between the leg &amp; leg straps</a:t>
            </a: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Both A &amp; B</a:t>
            </a: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None of the above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313254772"/>
              </p:ext>
            </p:extLst>
          </p:nvPr>
        </p:nvGraphicFramePr>
        <p:xfrm>
          <a:off x="7556500" y="3060700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9467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3060700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172720" y="3520101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743249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384629" y="274637"/>
            <a:ext cx="10515600" cy="1325563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Which of the following is considered a good tie off point?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714500" y="2743200"/>
            <a:ext cx="3771900" cy="2019300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Hand railing</a:t>
            </a: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Anchor points</a:t>
            </a: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Process piping</a:t>
            </a: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Cable trays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752433268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491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1430020" y="3346366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732200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What is the OSHA required height for fall protection in general industry?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262743" y="2637971"/>
            <a:ext cx="4274457" cy="1970315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4 feet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6 feet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 requirement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None of the above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827561762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9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978263" y="2683691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012500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To avoid “caught by” hazards, employees should: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950685" y="2108200"/>
            <a:ext cx="5326743" cy="3523343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Cut their hair short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Tie up long hair and secure it under a hard hat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Never wear rings, watches, other jewelry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Both B &amp; C</a:t>
            </a:r>
            <a:endParaRPr lang="en-US" sz="32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 of the above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1051411646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3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666205" y="4467013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2767962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While working at heights, what would be some conventional safety systems used?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182914" y="3015343"/>
            <a:ext cx="5058229" cy="2151743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Guardrail systems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Personal fall protection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Ladders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&amp; B only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268237615"/>
              </p:ext>
            </p:extLst>
          </p:nvPr>
        </p:nvGraphicFramePr>
        <p:xfrm>
          <a:off x="7564438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7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64438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898434" y="4496333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406751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rmAutofit fontScale="90000"/>
          </a:bodyPr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Personal Protective Equipment (PPE) should be inspected regularly and replaced when it: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482271" y="2913743"/>
            <a:ext cx="4550229" cy="1970314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 damaged</a:t>
            </a: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 worn</a:t>
            </a: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No longer fits properly</a:t>
            </a: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 of the above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4016500905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1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1197791" y="4394733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34624649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rmAutofit fontScale="90000"/>
          </a:bodyPr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Employees working in areas where the noise level exceeds 85 decibels are required to wear hearing protection.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1978479" y="2768600"/>
            <a:ext cx="2532743" cy="1201057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846068202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5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1693999" y="2814320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435045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GHS provides standardization through: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899885" y="2870200"/>
            <a:ext cx="5355771" cy="2398486"/>
          </a:xfrm>
        </p:spPr>
        <p:txBody>
          <a:bodyPr>
            <a:normAutofit fontScale="92500"/>
          </a:bodyPr>
          <a:lstStyle/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Detailed criteria for hazard determination</a:t>
            </a: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Standardized label elements</a:t>
            </a: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Harmonized SDS format</a:t>
            </a: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All of the above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774017547"/>
              </p:ext>
            </p:extLst>
          </p:nvPr>
        </p:nvGraphicFramePr>
        <p:xfrm>
          <a:off x="7556500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9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56500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635725" y="4671907"/>
            <a:ext cx="330200" cy="3302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568731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/>
          <a:lstStyle/>
          <a:p>
            <a:pPr marL="342900" marR="0" lvl="0" indent="-342900">
              <a:spcBef>
                <a:spcPts val="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dirty="0">
                <a:latin typeface="Calibri" panose="020F050202020403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80% of all errors with fall protection systems involves the anchor point</a:t>
            </a:r>
            <a:endParaRPr lang="en-US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3" name="TPAnswers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2276022" y="3037114"/>
            <a:ext cx="1937657" cy="1237343"/>
          </a:xfrm>
        </p:spPr>
        <p:txBody>
          <a:bodyPr>
            <a:normAutofit/>
          </a:bodyPr>
          <a:lstStyle/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True</a:t>
            </a:r>
            <a:endParaRPr lang="en-US" sz="3200" dirty="0"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marL="514350" marR="0" lvl="0" indent="-514350">
              <a:spcBef>
                <a:spcPts val="0"/>
              </a:spcBef>
              <a:spcAft>
                <a:spcPts val="0"/>
              </a:spcAft>
              <a:buFont typeface="+mj-lt"/>
              <a:buAutoNum type="alphaUcPeriod"/>
            </a:pPr>
            <a:r>
              <a:rPr lang="en-US" sz="3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False</a:t>
            </a:r>
            <a:endParaRPr lang="en-US" sz="32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744649296"/>
              </p:ext>
            </p:extLst>
          </p:nvPr>
        </p:nvGraphicFramePr>
        <p:xfrm>
          <a:off x="7542213" y="2886075"/>
          <a:ext cx="3048000" cy="2571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3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42213" y="2886075"/>
                        <a:ext cx="3048000" cy="2571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 rot="10800000">
            <a:off x="1991542" y="3082834"/>
            <a:ext cx="355600" cy="355600"/>
          </a:xfrm>
          <a:custGeom>
            <a:avLst/>
            <a:gdLst/>
            <a:ahLst/>
            <a:cxnLst/>
            <a:rect l="0" t="0" r="0" b="0"/>
            <a:pathLst>
              <a:path w="1524001" h="1752601">
                <a:moveTo>
                  <a:pt x="1295400" y="1066800"/>
                </a:moveTo>
                <a:lnTo>
                  <a:pt x="1524000" y="533400"/>
                </a:lnTo>
                <a:lnTo>
                  <a:pt x="914400" y="0"/>
                </a:lnTo>
                <a:lnTo>
                  <a:pt x="0" y="1447800"/>
                </a:lnTo>
                <a:lnTo>
                  <a:pt x="0" y="1752600"/>
                </a:lnTo>
                <a:lnTo>
                  <a:pt x="990600" y="533400"/>
                </a:lnTo>
                <a:close/>
              </a:path>
            </a:pathLst>
          </a:custGeom>
          <a:solidFill>
            <a:srgbClr val="00C800"/>
          </a:soli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42900649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24420610E7644D329870CA375CDE983A"/>
  <p:tag name="TPVERSION" val="5"/>
  <p:tag name="TPFULLVERSION" val="5.3.2.24"/>
  <p:tag name="PPTVERSION" val="14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C3E4009AD3E4B20A433017339204EEE&lt;/guid&gt;&#10;        &lt;description /&gt;&#10;        &lt;date&gt;6/15/2015 6:25:1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1A31E9B83C4415ABD615D5748258524&lt;/guid&gt;&#10;            &lt;repollguid&gt;DC511D482D9E4045B14A01F161BC2B6E&lt;/repollguid&gt;&#10;            &lt;sourceid&gt;4FCACF165D0446209B60386BEA7A6767&lt;/sourceid&gt;&#10;            &lt;questiontext&gt;To avoid “caught by” hazards, employees should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8F8E1658A17497A9000E6F6BF9E35DC&lt;/guid&gt;&#10;                    &lt;answertext&gt;Cut their hair short&lt;/answertext&gt;&#10;                    &lt;valuetype&gt;-1&lt;/valuetype&gt;&#10;                &lt;/answer&gt;&#10;                &lt;answer&gt;&#10;                    &lt;guid&gt;7A9A610F18274AEFAEEA8D3913E0251F&lt;/guid&gt;&#10;                    &lt;answertext&gt;Tie up long hair and secure it under a hard hat&lt;/answertext&gt;&#10;                    &lt;valuetype&gt;-1&lt;/valuetype&gt;&#10;                &lt;/answer&gt;&#10;                &lt;answer&gt;&#10;                    &lt;guid&gt;443FFDA04CBB45479FDD851582169D43&lt;/guid&gt;&#10;                    &lt;answertext&gt;Never wear rings, watches, other jewelry&lt;/answertext&gt;&#10;                    &lt;valuetype&gt;-1&lt;/valuetype&gt;&#10;                &lt;/answer&gt;&#10;                &lt;answer&gt;&#10;                    &lt;guid&gt;1A025CCB83784AC59A1C170A073167CE&lt;/guid&gt;&#10;                    &lt;answertext&gt;Both B &amp;amp; C&lt;/answertext&gt;&#10;                    &lt;valuetype&gt;1&lt;/valuetype&gt;&#10;                &lt;/answer&gt;&#10;                &lt;answer&gt;&#10;                    &lt;guid&gt;245526A7D6804F3484513B6D1B9943AA&lt;/guid&gt;&#10;                    &lt;answertext&gt;All of the above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To avoid “caught by” hazards, employees should:[;crlf;]6[;]6[;]6[;]False[;]5[;][;crlf;]4.16666666666667[;]4[;]0.372677996249965[;]0.138888888888889[;crlf;]0[;]-1[;]Cut their hair short1[;]Cut their hair short[;][;crlf;]0[;]-1[;]Tie up long hair and secure it under a hard hat2[;]Tie up long hair and secure it under a hard hat[;][;crlf;]0[;]-1[;]Never wear rings, watches, other jewelry3[;]Never wear rings, watches, other jewelry[;][;crlf;]5[;]1[;]Both B &amp; C4[;]Both B &amp; C[;][;crlf;]1[;]-1[;]All of the above5[;]All of the above[;]"/>
  <p:tag name="HASRESULTS" val="True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LIVECHARTING" val="False"/>
  <p:tag name="AUTOOPENPOLL" val="True"/>
  <p:tag name="AUTOFORMATCHART" val="True"/>
  <p:tag name="TPQUESTIONXML" val="﻿&lt;?xml version=&quot;1.0&quot; encoding=&quot;utf-8&quot;?&gt;&#10;&lt;questionlist&gt;&#10;    &lt;properties&gt;&#10;        &lt;guid&gt;0C3E4009AD3E4B20A433017339204EEE&lt;/guid&gt;&#10;        &lt;description /&gt;&#10;        &lt;date&gt;6/15/2015 6:25:1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0DAE2B3857A740FDA494B98EB91A0A49&lt;/guid&gt;&#10;            &lt;repollguid&gt;DC511D482D9E4045B14A01F161BC2B6E&lt;/repollguid&gt;&#10;            &lt;sourceid&gt;4FCACF165D0446209B60386BEA7A6767&lt;/sourceid&gt;&#10;            &lt;questiontext&gt;While working at heights, what would be some conventional safety systems used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8F8E1658A17497A9000E6F6BF9E35DC&lt;/guid&gt;&#10;                    &lt;answertext&gt;Guardrail systems&lt;/answertext&gt;&#10;                    &lt;valuetype&gt;-1&lt;/valuetype&gt;&#10;                &lt;/answer&gt;&#10;                &lt;answer&gt;&#10;                    &lt;guid&gt;466DA07DB3254817AE43E572165AAB17&lt;/guid&gt;&#10;                    &lt;answertext&gt;Personal fall protection&lt;/answertext&gt;&#10;                    &lt;valuetype&gt;-1&lt;/valuetype&gt;&#10;                &lt;/answer&gt;&#10;                &lt;answer&gt;&#10;                    &lt;guid&gt;C30EEB728806418AA104D1C24EC7B678&lt;/guid&gt;&#10;                    &lt;answertext&gt;Ladders&lt;/answertext&gt;&#10;                    &lt;valuetype&gt;-1&lt;/valuetype&gt;&#10;                &lt;/answer&gt;&#10;                &lt;answer&gt;&#10;                    &lt;guid&gt;E444452C01DD49A3800ED209B13F92B5&lt;/guid&gt;&#10;                    &lt;answertext&gt;A &amp;amp; B only&lt;/answertext&gt;&#10;                    &lt;valuetype&gt;1&lt;/valuetype&gt;&#10;                &lt;/answer&gt;&#10;            &lt;/answers&gt;&#10;        &lt;/multichoice&gt;&#10;    &lt;/questions&gt;&#10;&lt;/questionlist&gt;"/>
  <p:tag name="RESULTS" val="While working at heights, what would be some conventional safety systems used?[;crlf;]6[;]6[;]6[;]False[;]6[;][;crlf;]4[;]4[;]0[;]0[;crlf;]0[;]-1[;]Guardrail systems1[;]Guardrail systems[;][;crlf;]0[;]-1[;]Personal fall protection2[;]Personal fall protection[;][;crlf;]0[;]-1[;]Ladders3[;]Ladders[;][;crlf;]6[;]1[;]A &amp; B only4[;]A &amp; B only[;]"/>
  <p:tag name="HASRESULTS" val="True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C3E4009AD3E4B20A433017339204EEE&lt;/guid&gt;&#10;        &lt;description /&gt;&#10;        &lt;date&gt;6/15/2015 6:25:1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21BD76AD48D7401F8D10480479A24A72&lt;/guid&gt;&#10;            &lt;repollguid&gt;DC511D482D9E4045B14A01F161BC2B6E&lt;/repollguid&gt;&#10;            &lt;sourceid&gt;4FCACF165D0446209B60386BEA7A6767&lt;/sourceid&gt;&#10;            &lt;questiontext&gt;Personal Protective Equipment (PPE) should be inspected regularly and replaced when it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8F8E1658A17497A9000E6F6BF9E35DC&lt;/guid&gt;&#10;                    &lt;answertext&gt;Is damaged&lt;/answertext&gt;&#10;                    &lt;valuetype&gt;-1&lt;/valuetype&gt;&#10;                &lt;/answer&gt;&#10;                &lt;answer&gt;&#10;                    &lt;guid&gt;0A907EE07BF24A9EB5979557F4F99B9D&lt;/guid&gt;&#10;                    &lt;answertext&gt;Is worn&lt;/answertext&gt;&#10;                    &lt;valuetype&gt;-1&lt;/valuetype&gt;&#10;                &lt;/answer&gt;&#10;                &lt;answer&gt;&#10;                    &lt;guid&gt;CBE119485A7E489FB568A6A03CFA3B1F&lt;/guid&gt;&#10;                    &lt;answertext&gt;No longer fits properly&lt;/answertext&gt;&#10;                    &lt;valuetype&gt;-1&lt;/valuetype&gt;&#10;                &lt;/answer&gt;&#10;                &lt;answer&gt;&#10;                    &lt;guid&gt;2D49B37D3D124946A79F00FA0F941A43&lt;/guid&gt;&#10;                    &lt;answertext&gt;All of the above&lt;/answertext&gt;&#10;                    &lt;valuetype&gt;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Personal Protective Equipment (PPE) should be inspected regularly and replaced when it:[;crlf;]6[;]6[;]6[;]False[;]6[;][;crlf;]4[;]4[;]0[;]0[;crlf;]0[;]-1[;]Is damaged1[;]Is damaged[;][;crlf;]0[;]-1[;]Is worn2[;]Is worn[;][;crlf;]0[;]-1[;]No longer fits properly3[;]No longer fits properly[;][;crlf;]6[;]1[;]All of the above4[;]All of the above[;]"/>
  <p:tag name="HASRESULTS" val="True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C3E4009AD3E4B20A433017339204EEE&lt;/guid&gt;&#10;        &lt;description /&gt;&#10;        &lt;date&gt;6/15/2015 6:25:1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D7EBA493CD24808AE4522E7610B7909&lt;/guid&gt;&#10;            &lt;repollguid&gt;DC511D482D9E4045B14A01F161BC2B6E&lt;/repollguid&gt;&#10;            &lt;sourceid&gt;4FCACF165D0446209B60386BEA7A6767&lt;/sourceid&gt;&#10;            &lt;questiontext&gt;There are two basic types of chemical hazards the regulation applies to: 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8F8E1658A17497A9000E6F6BF9E35DC&lt;/guid&gt;&#10;                    &lt;answertext&gt;Health and Physical&lt;/answertext&gt;&#10;                    &lt;valuetype&gt;1&lt;/valuetype&gt;&#10;                &lt;/answer&gt;&#10;                &lt;answer&gt;&#10;                    &lt;guid&gt;B4CA3864466E42B292E64DA3F4E60BFE&lt;/guid&gt;&#10;                    &lt;answertext&gt;Mental and chemical&lt;/answertext&gt;&#10;                    &lt;valuetype&gt;-1&lt;/valuetype&gt;&#10;                &lt;/answer&gt;&#10;                &lt;answer&gt;&#10;                    &lt;guid&gt;C05E513DC34C4411904810E8901D1B10&lt;/guid&gt;&#10;                    &lt;answertext&gt;Psychological and Physical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There are two basic types of chemical hazards the regulation applies to:  [;crlf;]6[;]6[;]6[;]False[;]6[;][;crlf;]1[;]1[;]0[;]0[;crlf;]6[;]1[;]Health and Physical1[;]Health and Physical[;][;crlf;]0[;]-1[;]Mental and chemical2[;]Mental and chemical[;][;crlf;]0[;]-1[;]Psychological and Physical3[;]Psychological and Physical[;]"/>
  <p:tag name="HASRESULTS" val="Tru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C3E4009AD3E4B20A433017339204EEE&lt;/guid&gt;&#10;        &lt;description /&gt;&#10;        &lt;date&gt;6/15/2015 6:25:1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D081639F5C846B2B176014F70FF4A01&lt;/guid&gt;&#10;            &lt;repollguid&gt;DC511D482D9E4045B14A01F161BC2B6E&lt;/repollguid&gt;&#10;            &lt;sourceid&gt;4FCACF165D0446209B60386BEA7A6767&lt;/sourceid&gt;&#10;            &lt;questiontext&gt;Employees working in areas where the noise level exceeds 85 decibels are required to wear hearing protection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8F8E1658A17497A9000E6F6BF9E35DC&lt;/guid&gt;&#10;                    &lt;answertext&gt;True&lt;/answertext&gt;&#10;                    &lt;valuetype&gt;1&lt;/valuetype&gt;&#10;                &lt;/answer&gt;&#10;                &lt;answer&gt;&#10;                    &lt;guid&gt;E54130FEE79340BD827B61044EDD7AE2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Employees working in areas where the noise level exceeds 85 decibels are required to wear hearing protection.[;crlf;]6[;]6[;]6[;]False[;]6[;][;crlf;]1[;]1[;]0[;]0[;crlf;]6[;]1[;]True1[;]True[;][;crlf;]0[;]-1[;]False2[;]False[;]"/>
  <p:tag name="HASRESULTS" val="True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C3E4009AD3E4B20A433017339204EEE&lt;/guid&gt;&#10;        &lt;description /&gt;&#10;        &lt;date&gt;6/15/2015 6:25:1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7C09B3E30D74B0C9E08DF72043F5252&lt;/guid&gt;&#10;            &lt;repollguid&gt;DC511D482D9E4045B14A01F161BC2B6E&lt;/repollguid&gt;&#10;            &lt;sourceid&gt;4FCACF165D0446209B60386BEA7A6767&lt;/sourceid&gt;&#10;            &lt;questiontext&gt;GHS provides standardization through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8F8E1658A17497A9000E6F6BF9E35DC&lt;/guid&gt;&#10;                    &lt;answertext&gt;Detailed criteria for hazard determination&lt;/answertext&gt;&#10;                    &lt;valuetype&gt;-1&lt;/valuetype&gt;&#10;                &lt;/answer&gt;&#10;                &lt;answer&gt;&#10;                    &lt;guid&gt;14FB58E3B8154D52B4FBEEDC14F76E3F&lt;/guid&gt;&#10;                    &lt;answertext&gt;Standardized label elements&lt;/answertext&gt;&#10;                    &lt;valuetype&gt;-1&lt;/valuetype&gt;&#10;                &lt;/answer&gt;&#10;                &lt;answer&gt;&#10;                    &lt;guid&gt;E8948F2FBE8649CDA139492BBC7440FC&lt;/guid&gt;&#10;                    &lt;answertext&gt;Harmonized SDS format&lt;/answertext&gt;&#10;                    &lt;valuetype&gt;-1&lt;/valuetype&gt;&#10;                &lt;/answer&gt;&#10;                &lt;answer&gt;&#10;                    &lt;guid&gt;3C53ED38F11B4070873D0EC965AA5B8E&lt;/guid&gt;&#10;                    &lt;answertext&gt;All of the above&lt;/answertext&gt;&#10;                    &lt;valuetype&gt;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GHS provides standardization through:[;crlf;]6[;]6[;]6[;]False[;]6[;][;crlf;]4[;]4[;]0[;]0[;crlf;]0[;]-1[;]Detailed criteria for hazard determination1[;]Detailed criteria for hazard determination[;][;crlf;]0[;]-1[;]Standardized label elements2[;]Standardized label elements[;][;crlf;]0[;]-1[;]Harmonized SDS format3[;]Harmonized SDS format[;][;crlf;]6[;]1[;]All of the above4[;]All of the above[;]"/>
  <p:tag name="HASRESULTS" val="True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C3E4009AD3E4B20A433017339204EEE&lt;/guid&gt;&#10;        &lt;description /&gt;&#10;        &lt;date&gt;6/15/2015 6:25:1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D8EB669BC204FE5A6CC210E1954439F&lt;/guid&gt;&#10;            &lt;repollguid&gt;DC511D482D9E4045B14A01F161BC2B6E&lt;/repollguid&gt;&#10;            &lt;sourceid&gt;4FCACF165D0446209B60386BEA7A6767&lt;/sourceid&gt;&#10;            &lt;questiontext&gt;80% of all errors with fall protection systems involves the anchor point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8F8E1658A17497A9000E6F6BF9E35DC&lt;/guid&gt;&#10;                    &lt;answertext&gt;True&lt;/answertext&gt;&#10;                    &lt;valuetype&gt;1&lt;/valuetype&gt;&#10;                &lt;/answer&gt;&#10;                &lt;answer&gt;&#10;                    &lt;guid&gt;BD234BD3ACDB42A1AB579D5EB00DD5F0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80% of all errors with fall protection systems involves the anchor point[;crlf;]6[;]6[;]6[;]False[;]5[;][;crlf;]1.16666666666667[;]1[;]0.372677996249965[;]0.138888888888889[;crlf;]5[;]1[;]True1[;]True[;][;crlf;]1[;]-1[;]False2[;]False[;]"/>
  <p:tag name="HASRESULTS" val="True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C3E4009AD3E4B20A433017339204EEE&lt;/guid&gt;&#10;        &lt;description /&gt;&#10;        &lt;date&gt;6/15/2015 6:25:1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0F42B48006E4EFB9F3E98FB02FE2680&lt;/guid&gt;&#10;            &lt;repollguid&gt;DC511D482D9E4045B14A01F161BC2B6E&lt;/repollguid&gt;&#10;            &lt;sourceid&gt;4FCACF165D0446209B60386BEA7A6767&lt;/sourceid&gt;&#10;            &lt;questiontext&gt;Global Harmonization System (GHS) is the new international approach to hazard communication. It is the foundation for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8F8E1658A17497A9000E6F6BF9E35DC&lt;/guid&gt;&#10;                    &lt;answertext&gt;Safe use of chemicals&lt;/answertext&gt;&#10;                    &lt;valuetype&gt;-1&lt;/valuetype&gt;&#10;                &lt;/answer&gt;&#10;                &lt;answer&gt;&#10;                    &lt;guid&gt;67B7C7FF3DFF49EDBF2E83B327DE7834&lt;/guid&gt;&#10;                    &lt;answertext&gt;Risk Management systems&lt;/answertext&gt;&#10;                    &lt;valuetype&gt;-1&lt;/valuetype&gt;&#10;                &lt;/answer&gt;&#10;                &lt;answer&gt;&#10;                    &lt;guid&gt;E620FC3ECA8148089E1078EB116F3148&lt;/guid&gt;&#10;                    &lt;answertext&gt;Hazard communication&lt;/answertext&gt;&#10;                    &lt;valuetype&gt;-1&lt;/valuetype&gt;&#10;                &lt;/answer&gt;&#10;                &lt;answer&gt;&#10;                    &lt;guid&gt;77BCD19ED13F47B79A19ECFAD99A2A8A&lt;/guid&gt;&#10;                    &lt;answertext&gt;All of the above&lt;/answertext&gt;&#10;                    &lt;valuetype&gt;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Global Harmonization System (GHS) is the new international approach to hazard communication. It is the foundation for:[;crlf;]6[;]6[;]6[;]False[;]6[;][;crlf;]4[;]4[;]0[;]0[;crlf;]0[;]-1[;]Safe use of chemicals1[;]Safe use of chemicals[;][;crlf;]0[;]-1[;]Risk Management systems2[;]Risk Management systems[;][;crlf;]0[;]-1[;]Hazard communication3[;]Hazard communication[;][;crlf;]6[;]1[;]All of the above4[;]All of the above[;]"/>
  <p:tag name="HASRESULTS" val="True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C3E4009AD3E4B20A433017339204EEE&lt;/guid&gt;&#10;        &lt;description /&gt;&#10;        &lt;date&gt;6/15/2015 6:25:1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77A7E3247654CACBC2C6783D788FF17&lt;/guid&gt;&#10;            &lt;repollguid&gt;DC511D482D9E4045B14A01F161BC2B6E&lt;/repollguid&gt;&#10;            &lt;sourceid&gt;4FCACF165D0446209B60386BEA7A6767&lt;/sourceid&gt;&#10;            &lt;questiontext&gt;Hard hat liners are to be adjusted so there is a 1” gap between the liner and the hard hat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8F8E1658A17497A9000E6F6BF9E35DC&lt;/guid&gt;&#10;                    &lt;answertext&gt;True&lt;/answertext&gt;&#10;                    &lt;valuetype&gt;1&lt;/valuetype&gt;&#10;                &lt;/answer&gt;&#10;                &lt;answer&gt;&#10;                    &lt;guid&gt;9609D4620B3F46B4B020453CEB8D573F&lt;/guid&gt;&#10;                    &lt;answertext&gt;False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Hard hat liners are to be adjusted so there is a 1” gap between the liner and the hard hat.[;crlf;]6[;]6[;]6[;]False[;]6[;][;crlf;]1[;]1[;]0[;]0[;crlf;]6[;]1[;]True1[;]True[;][;crlf;]0[;]-1[;]False2[;]False[;]"/>
  <p:tag name="HASRESULTS" val="True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LABELFORMAT" val="0"/>
  <p:tag name="NUMBERFORMAT" val="0"/>
  <p:tag name="COLORTYPE" val="SCHEME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C3E4009AD3E4B20A433017339204EEE&lt;/guid&gt;&#10;        &lt;description /&gt;&#10;        &lt;date&gt;6/15/2015 6:25:1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1F7F4C3C20B14C9DA0042F34FDA434B6&lt;/guid&gt;&#10;            &lt;repollguid&gt;DC511D482D9E4045B14A01F161BC2B6E&lt;/repollguid&gt;&#10;            &lt;sourceid&gt;4FCACF165D0446209B60386BEA7A6767&lt;/sourceid&gt;&#10;            &lt;questiontext&gt;Chemical warning labels must be legible and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8F8E1658A17497A9000E6F6BF9E35DC&lt;/guid&gt;&#10;                    &lt;answertext&gt;Written in the language of origin&lt;/answertext&gt;&#10;                    &lt;valuetype&gt;-1&lt;/valuetype&gt;&#10;                &lt;/answer&gt;&#10;                &lt;answer&gt;&#10;                    &lt;guid&gt;36F2032A163141A599C8BFF381DDA6D7&lt;/guid&gt;&#10;                    &lt;answertext&gt;Written in English&lt;/answertext&gt;&#10;                    &lt;valuetype&gt;1&lt;/valuetype&gt;&#10;                &lt;/answer&gt;&#10;                &lt;answer&gt;&#10;                    &lt;guid&gt;36679473239A435683CA8C75A4F7D27D&lt;/guid&gt;&#10;                    &lt;answertext&gt;Written in any common language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Chemical warning labels must be legible and:[;crlf;]6[;]6[;]6[;]False[;]6[;][;crlf;]2[;]2[;]0[;]0[;crlf;]0[;]-1[;]Written in the language of origin1[;]Written in the language of origin[;][;crlf;]6[;]1[;]Written in English2[;]Written in English[;][;crlf;]0[;]-1[;]Written in any common language3[;]Written in any common language[;]"/>
  <p:tag name="HASRESULTS" val="True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C3E4009AD3E4B20A433017339204EEE&lt;/guid&gt;&#10;        &lt;description /&gt;&#10;        &lt;date&gt;6/15/2015 6:25:1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E23B0A30A03741B0AA84E04C91471F1D&lt;/guid&gt;&#10;            &lt;repollguid&gt;DC511D482D9E4045B14A01F161BC2B6E&lt;/repollguid&gt;&#10;            &lt;sourceid&gt;4FCACF165D0446209B60386BEA7A6767&lt;/sourceid&gt;&#10;            &lt;questiontext&gt;Which of the following is NOT a control measures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8F8E1658A17497A9000E6F6BF9E35DC&lt;/guid&gt;&#10;                    &lt;answertext&gt;Engineering controls&lt;/answertext&gt;&#10;                    &lt;valuetype&gt;-1&lt;/valuetype&gt;&#10;                &lt;/answer&gt;&#10;                &lt;answer&gt;&#10;                    &lt;guid&gt;9F13002019524419BFA79D4330D3A7D7&lt;/guid&gt;&#10;                    &lt;answertext&gt;Administrative controls&lt;/answertext&gt;&#10;                    &lt;valuetype&gt;-1&lt;/valuetype&gt;&#10;                &lt;/answer&gt;&#10;                &lt;answer&gt;&#10;                    &lt;guid&gt;2718C7F192DA4DCAAD462902CE4C14DC&lt;/guid&gt;&#10;                    &lt;answertext&gt;Supervisor controls &lt;/answertext&gt;&#10;                    &lt;valuetype&gt;1&lt;/valuetype&gt;&#10;                &lt;/answer&gt;&#10;                &lt;answer&gt;&#10;                    &lt;guid&gt;79939005CAE043C2B2F2003B07B90D81&lt;/guid&gt;&#10;                    &lt;answertext&gt;PPE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Which of the following is NOT a control measures?[;crlf;]6[;]6[;]6[;]False[;]2[;][;crlf;]3.16666666666667[;]3.5[;]1.06718737290547[;]1.13888888888889[;crlf;]1[;]-1[;]Engineering controls1[;]Engineering controls[;][;crlf;]0[;]-1[;]Administrative controls2[;]Administrative controls[;][;crlf;]2[;]1[;]Supervisor controls 3[;]Supervisor controls [;][;crlf;]3[;]-1[;]PPE4[;]PPE[;]"/>
  <p:tag name="HASRESULTS" val="True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C3E4009AD3E4B20A433017339204EEE&lt;/guid&gt;&#10;        &lt;description /&gt;&#10;        &lt;date&gt;6/15/2015 6:25:1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5B04CA0BE41F4291807173EDF6A6FBF2&lt;/guid&gt;&#10;            &lt;repollguid&gt;DC511D482D9E4045B14A01F161BC2B6E&lt;/repollguid&gt;&#10;            &lt;sourceid&gt;4FCACF165D0446209B60386BEA7A6767&lt;/sourceid&gt;&#10;            &lt;questiontext&gt;Pictograms convey information about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8F8E1658A17497A9000E6F6BF9E35DC&lt;/guid&gt;&#10;                    &lt;answertext&gt;Environmental hazards&lt;/answertext&gt;&#10;                    &lt;valuetype&gt;-1&lt;/valuetype&gt;&#10;                &lt;/answer&gt;&#10;                &lt;answer&gt;&#10;                    &lt;guid&gt;2CAD9834C9A14080BE734E47E8578366&lt;/guid&gt;&#10;                    &lt;answertext&gt;Physical hazards&lt;/answertext&gt;&#10;                    &lt;valuetype&gt;-1&lt;/valuetype&gt;&#10;                &lt;/answer&gt;&#10;                &lt;answer&gt;&#10;                    &lt;guid&gt;D8F910AC1A174C2EA36AD10327044AAB&lt;/guid&gt;&#10;                    &lt;answertext&gt;Mental hazards &lt;/answertext&gt;&#10;                    &lt;valuetype&gt;-1&lt;/valuetype&gt;&#10;                &lt;/answer&gt;&#10;                &lt;answer&gt;&#10;                    &lt;guid&gt;7C5C887ABB234934B53B17F352E4F1B9&lt;/guid&gt;&#10;                    &lt;answertext&gt;A and B &lt;/answertext&gt;&#10;                    &lt;valuetype&gt;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Pictograms convey information about:[;crlf;]6[;]6[;]6[;]False[;]6[;][;crlf;]4[;]4[;]0[;]0[;crlf;]0[;]-1[;]Environmental hazards1[;]Environmental hazards[;][;crlf;]0[;]-1[;]Physical hazards2[;]Physical hazards[;][;crlf;]0[;]-1[;]Mental hazards 3[;]Mental hazards [;][;crlf;]6[;]1[;]A and B 4[;]A and B [;]"/>
  <p:tag name="HASRESULTS" val="True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C3E4009AD3E4B20A433017339204EEE&lt;/guid&gt;&#10;        &lt;description /&gt;&#10;        &lt;date&gt;6/15/2015 6:25:1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33001478AB04809AE6AC38B5B46197F&lt;/guid&gt;&#10;            &lt;repollguid&gt;DC511D482D9E4045B14A01F161BC2B6E&lt;/repollguid&gt;&#10;            &lt;sourceid&gt;4FCACF165D0446209B60386BEA7A6767&lt;/sourceid&gt;&#10;            &lt;questiontext&gt;What are the responsibilities of the employer to the employee regarding PPE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8F8E1658A17497A9000E6F6BF9E35DC&lt;/guid&gt;&#10;                    &lt;answertext&gt;Specify the appropriate PPE&lt;/answertext&gt;&#10;                    &lt;valuetype&gt;-1&lt;/valuetype&gt;&#10;                &lt;/answer&gt;&#10;                &lt;answer&gt;&#10;                    &lt;guid&gt;8C7D0FC2EE9D41B4ACE89AF2AB7C8586&lt;/guid&gt;&#10;                    &lt;answertext&gt;Training on the PPE&lt;/answertext&gt;&#10;                    &lt;valuetype&gt;-1&lt;/valuetype&gt;&#10;                &lt;/answer&gt;&#10;                &lt;answer&gt;&#10;                    &lt;guid&gt;E9876E300F5F4F838B7B04163696DD13&lt;/guid&gt;&#10;                    &lt;answertext&gt;Cleaning&lt;/answertext&gt;&#10;                    &lt;valuetype&gt;-1&lt;/valuetype&gt;&#10;                &lt;/answer&gt;&#10;                &lt;answer&gt;&#10;                    &lt;guid&gt;FDC8A86FA18D4279BD91DEC12993986A&lt;/guid&gt;&#10;                    &lt;answertext&gt;A and B only&lt;/answertext&gt;&#10;                    &lt;valuetype&gt;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What are the responsibilities of the employer to the employee regarding PPE?[;crlf;]6[;]6[;]6[;]False[;]6[;][;crlf;]4[;]4[;]0[;]0[;crlf;]0[;]-1[;]Specify the appropriate PPE1[;]Specify the appropriate PPE[;][;crlf;]0[;]-1[;]Training on the PPE2[;]Training on the PPE[;][;crlf;]0[;]-1[;]Cleaning3[;]Cleaning[;][;crlf;]6[;]1[;]A and B only4[;]A and B only[;]"/>
  <p:tag name="HASRESULTS" val="True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C3E4009AD3E4B20A433017339204EEE&lt;/guid&gt;&#10;        &lt;description /&gt;&#10;        &lt;date&gt;6/15/2015 6:25:1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CB60CA7FBA2942558E50CBA8A37E31C6&lt;/guid&gt;&#10;            &lt;repollguid&gt;DC511D482D9E4045B14A01F161BC2B6E&lt;/repollguid&gt;&#10;            &lt;sourceid&gt;4FCACF165D0446209B60386BEA7A6767&lt;/sourceid&gt;&#10;            &lt;questiontext&gt;There are two main categories of respirators: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8F8E1658A17497A9000E6F6BF9E35DC&lt;/guid&gt;&#10;                    &lt;answertext&gt;Air purifying &amp;amp; air filtering&lt;/answertext&gt;&#10;                    &lt;valuetype&gt;-1&lt;/valuetype&gt;&#10;                &lt;/answer&gt;&#10;                &lt;answer&gt;&#10;                    &lt;guid&gt;A40B8CFC595A4DC1A3DE80E3BAC92B9A&lt;/guid&gt;&#10;                    &lt;answertext&gt;Air supplied &amp;amp; self-contained&lt;/answertext&gt;&#10;                    &lt;valuetype&gt;-1&lt;/valuetype&gt;&#10;                &lt;/answer&gt;&#10;                &lt;answer&gt;&#10;                    &lt;guid&gt;218221085AAB4D3B99BD8298E1B2DEF8&lt;/guid&gt;&#10;                    &lt;answertext&gt;Air purifying, air filtering, &amp;amp; self-contained&lt;/answertext&gt;&#10;                    &lt;valuetype&gt;-1&lt;/valuetype&gt;&#10;                &lt;/answer&gt;&#10;                &lt;answer&gt;&#10;                    &lt;guid&gt;5A4350299A2345FC98732C1D95B38767&lt;/guid&gt;&#10;                    &lt;answertext&gt;Air supplied &amp;amp; air purifying&lt;/answertext&gt;&#10;                    &lt;valuetype&gt;1&lt;/valuetype&gt;&#10;                &lt;/answer&gt;&#10;                &lt;answer&gt;&#10;                    &lt;guid&gt;A894491F5199448A9B33C2ECA4DAC672&lt;/guid&gt;&#10;                    &lt;answertext&gt;All of the above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There are two main categories of respirators: [;crlf;]6[;]6[;]6[;]False[;]3[;][;crlf;]2.83333333333333[;]3[;]1.21335164821342[;]1.47222222222222[;crlf;]1[;]-1[;]Air purifying &amp; air filtering1[;]Air purifying &amp; air filtering[;][;crlf;]2[;]-1[;]Air supplied &amp; self-contained2[;]Air supplied &amp; self-contained[;][;crlf;]0[;]-1[;]Air purifying, air filtering, &amp; self-contained3[;]Air purifying, air filtering, &amp; self-contained[;][;crlf;]3[;]1[;]Air supplied &amp; air purifying4[;]Air supplied &amp; air purifying[;][;crlf;]0[;]-1[;]All of the above5[;]All of the above[;]"/>
  <p:tag name="HASRESULTS" val="True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C3E4009AD3E4B20A433017339204EEE&lt;/guid&gt;&#10;        &lt;description /&gt;&#10;        &lt;date&gt;6/15/2015 6:25:1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86A37495D57D41948C6C27ACDC3338ED&lt;/guid&gt;&#10;            &lt;repollguid&gt;DC511D482D9E4045B14A01F161BC2B6E&lt;/repollguid&gt;&#10;            &lt;sourceid&gt;4FCACF165D0446209B60386BEA7A6767&lt;/sourceid&gt;&#10;            &lt;questiontext&gt;What is the OSHA required height for fall protection in general industry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8F8E1658A17497A9000E6F6BF9E35DC&lt;/guid&gt;&#10;                    &lt;answertext&gt;4 feet&lt;/answertext&gt;&#10;                    &lt;valuetype&gt;1&lt;/valuetype&gt;&#10;                &lt;/answer&gt;&#10;                &lt;answer&gt;&#10;                    &lt;guid&gt;91001080B28E4BBF9A47439456E1263A&lt;/guid&gt;&#10;                    &lt;answertext&gt;6 feet&lt;/answertext&gt;&#10;                    &lt;valuetype&gt;-1&lt;/valuetype&gt;&#10;                &lt;/answer&gt;&#10;                &lt;answer&gt;&#10;                    &lt;guid&gt;8EEB5B0A03B3474596741187A34B7FE5&lt;/guid&gt;&#10;                    &lt;answertext&gt;No requirement&lt;/answertext&gt;&#10;                    &lt;valuetype&gt;-1&lt;/valuetype&gt;&#10;                &lt;/answer&gt;&#10;                &lt;answer&gt;&#10;                    &lt;guid&gt;F2131E87C7C9437AB862124C7DF8C5D2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What is the OSHA required height for fall protection in general industry?[;crlf;]6[;]6[;]6[;]False[;]6[;][;crlf;]1[;]1[;]0[;]0[;crlf;]6[;]1[;]4 feet1[;]4 feet[;][;crlf;]0[;]-1[;]6 feet2[;]6 feet[;][;crlf;]0[;]-1[;]No requirement3[;]No requirement[;][;crlf;]0[;]-1[;]None of the above4[;]None of the above[;]"/>
  <p:tag name="HASRESULTS" val="True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C3E4009AD3E4B20A433017339204EEE&lt;/guid&gt;&#10;        &lt;description /&gt;&#10;        &lt;date&gt;6/15/2015 6:25:1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9A255F14BAF8479684F654853C49D0A4&lt;/guid&gt;&#10;            &lt;repollguid&gt;DC511D482D9E4045B14A01F161BC2B6E&lt;/repollguid&gt;&#10;            &lt;sourceid&gt;4FCACF165D0446209B60386BEA7A6767&lt;/sourceid&gt;&#10;            &lt;questiontext&gt;Barrier creams are considered adequate hand protection.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8F8E1658A17497A9000E6F6BF9E35DC&lt;/guid&gt;&#10;                    &lt;answertext&gt;True&lt;/answertext&gt;&#10;                    &lt;valuetype&gt;-1&lt;/valuetype&gt;&#10;                &lt;/answer&gt;&#10;                &lt;answer&gt;&#10;                    &lt;guid&gt;D99F1B0207914848B02B15CF07C21647&lt;/guid&gt;&#10;                    &lt;answertext&gt;False&lt;/answertext&gt;&#10;                    &lt;valuetype&gt;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Barrier creams are considered adequate hand protection.[;crlf;]6[;]6[;]6[;]False[;]6[;][;crlf;]2[;]2[;]0[;]0[;crlf;]0[;]-1[;]True1[;]True[;][;crlf;]6[;]1[;]False2[;]False[;]"/>
  <p:tag name="HASRESULTS" val="True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C3E4009AD3E4B20A433017339204EEE&lt;/guid&gt;&#10;        &lt;description /&gt;&#10;        &lt;date&gt;6/15/2015 6:25:1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B2CA5C354B446349F8A3C2515BAC035&lt;/guid&gt;&#10;            &lt;repollguid&gt;DC511D482D9E4045B14A01F161BC2B6E&lt;/repollguid&gt;&#10;            &lt;sourceid&gt;4FCACF165D0446209B60386BEA7A6767&lt;/sourceid&gt;&#10;            &lt;questiontext&gt;Employees have to do what in order to wear a respirator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8F8E1658A17497A9000E6F6BF9E35DC&lt;/guid&gt;&#10;                    &lt;answertext&gt;Answer a medical questionnaire&lt;/answertext&gt;&#10;                    &lt;valuetype&gt;-1&lt;/valuetype&gt;&#10;                &lt;/answer&gt;&#10;                &lt;answer&gt;&#10;                    &lt;guid&gt;B5872F450B80441995CFCBCAB41F82B4&lt;/guid&gt;&#10;                    &lt;answertext&gt;Be fit tested (Type specific)&lt;/answertext&gt;&#10;                    &lt;valuetype&gt;-1&lt;/valuetype&gt;&#10;                &lt;/answer&gt;&#10;                &lt;answer&gt;&#10;                    &lt;guid&gt;FF37870936274F13ADE551AEB93311E6&lt;/guid&gt;&#10;                    &lt;answertext&gt;Be trained on use&lt;/answertext&gt;&#10;                    &lt;valuetype&gt;-1&lt;/valuetype&gt;&#10;                &lt;/answer&gt;&#10;                &lt;answer&gt;&#10;                    &lt;guid&gt;3B81844890F141E593F2F2D2832FD914&lt;/guid&gt;&#10;                    &lt;answertext&gt;All of the above&lt;/answertext&gt;&#10;                    &lt;valuetype&gt;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Employees have to do what in order to wear a respirator?[;crlf;]6[;]6[;]6[;]False[;]6[;][;crlf;]4[;]4[;]0[;]0[;crlf;]0[;]-1[;]Answer a medical questionnaire1[;]Answer a medical questionnaire[;][;crlf;]0[;]-1[;]Be fit tested (Type specific)2[;]Be fit tested (Type specific)[;][;crlf;]0[;]-1[;]Be trained on use3[;]Be trained on use[;][;crlf;]6[;]1[;]All of the above4[;]All of the above[;]"/>
  <p:tag name="HASRESULTS" val="True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C3E4009AD3E4B20A433017339204EEE&lt;/guid&gt;&#10;        &lt;description /&gt;&#10;        &lt;date&gt;6/15/2015 6:25:1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B5BDB4EB679443768316A4ABA886A9A3&lt;/guid&gt;&#10;            &lt;repollguid&gt;DC511D482D9E4045B14A01F161BC2B6E&lt;/repollguid&gt;&#10;            &lt;sourceid&gt;4FCACF165D0446209B60386BEA7A6767&lt;/sourceid&gt;&#10;            &lt;questiontext&gt;A Job Safety Analysis (JSA) is completed using a series of steps. Which of these steps is not correct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8F8E1658A17497A9000E6F6BF9E35DC&lt;/guid&gt;&#10;                    &lt;answertext&gt;Write down the steps in the job task&lt;/answertext&gt;&#10;                    &lt;valuetype&gt;-1&lt;/valuetype&gt;&#10;                &lt;/answer&gt;&#10;                &lt;answer&gt;&#10;                    &lt;guid&gt;FFEACB6FCB24495D9C02D8393298261B&lt;/guid&gt;&#10;                    &lt;answertext&gt;Identify hazards&lt;/answertext&gt;&#10;                    &lt;valuetype&gt;-1&lt;/valuetype&gt;&#10;                &lt;/answer&gt;&#10;                &lt;answer&gt;&#10;                    &lt;guid&gt;47AACB6197284DAB997771064DEBBAFA&lt;/guid&gt;&#10;                    &lt;answertext&gt;Recommend control measures for hazards&lt;/answertext&gt;&#10;                    &lt;valuetype&gt;-1&lt;/valuetype&gt;&#10;                &lt;/answer&gt;&#10;                &lt;answer&gt;&#10;                    &lt;guid&gt;D3C2AAB0C2CA45CBAB4BDA65ACFE6F80&lt;/guid&gt;&#10;                    &lt;answertext&gt;JSA’s take at least one hour&lt;/answertext&gt;&#10;                    &lt;valuetype&gt;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A Job Safety Analysis (JSA) is completed using a series of steps. Which of these steps is not correct?[;crlf;]6[;]6[;]6[;]False[;]6[;][;crlf;]4[;]4[;]0[;]0[;crlf;]0[;]-1[;]Write down the steps in the job task1[;]Write down the steps in the job task[;][;crlf;]0[;]-1[;]Identify hazards2[;]Identify hazards[;][;crlf;]0[;]-1[;]Recommend control measures for hazards3[;]Recommend control measures for hazards[;][;crlf;]6[;]1[;]JSA’s take at least one hour4[;]JSA’s take at least one hour[;]"/>
  <p:tag name="HASRESULTS" val="True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C3E4009AD3E4B20A433017339204EEE&lt;/guid&gt;&#10;        &lt;description /&gt;&#10;        &lt;date&gt;6/15/2015 6:25:1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D415E6F37706432BB4FB549B0011D5FD&lt;/guid&gt;&#10;            &lt;repollguid&gt;DC511D482D9E4045B14A01F161BC2B6E&lt;/repollguid&gt;&#10;            &lt;sourceid&gt;4FCACF165D0446209B60386BEA7A6767&lt;/sourceid&gt;&#10;            &lt;questiontext&gt;A properly fitted body harness must: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8F8E1658A17497A9000E6F6BF9E35DC&lt;/guid&gt;&#10;                    &lt;answertext&gt;Be snug to the body&lt;/answertext&gt;&#10;                    &lt;valuetype&gt;-1&lt;/valuetype&gt;&#10;                &lt;/answer&gt;&#10;                &lt;answer&gt;&#10;                    &lt;guid&gt;ACF7ED6B7493499BB0A23F3D023B7DED&lt;/guid&gt;&#10;                    &lt;answertext&gt;Only have room for two fingers between the leg &amp;amp; leg straps&lt;/answertext&gt;&#10;                    &lt;valuetype&gt;-1&lt;/valuetype&gt;&#10;                &lt;/answer&gt;&#10;                &lt;answer&gt;&#10;                    &lt;guid&gt;18088DE538AE4DEEA37F9BFCE7E639CB&lt;/guid&gt;&#10;                    &lt;answertext&gt;Both A &amp;amp; B&lt;/answertext&gt;&#10;                    &lt;valuetype&gt;1&lt;/valuetype&gt;&#10;                &lt;/answer&gt;&#10;                &lt;answer&gt;&#10;                    &lt;guid&gt;05B7C690DE5C4B27A186473598AB6D1C&lt;/guid&gt;&#10;                    &lt;answertext&gt;None of the above&lt;/answertext&gt;&#10;                    &lt;valuetype&gt;-1&lt;/valuetype&gt;&#10;                &lt;/answer&gt;&#10;            &lt;/answers&gt;&#10;        &lt;/multichoice&gt;&#10;    &lt;/questions&gt;&#10;&lt;/questionlist&gt;"/>
  <p:tag name="LIVECHARTING" val="False"/>
  <p:tag name="AUTOOPENPOLL" val="True"/>
  <p:tag name="AUTOFORMATCHART" val="True"/>
  <p:tag name="RESULTS" val="A properly fitted body harness must:[;crlf;]6[;]6[;]6[;]False[;]3[;][;crlf;]2.83333333333333[;]3[;]0.687184270936277[;]0.472222222222222[;crlf;]0[;]-1[;]Be snug to the body1[;]Be snug to the body[;][;crlf;]2[;]-1[;]Only have room for two fingers between the leg &amp; leg straps2[;]Only have room for two fingers between the leg &amp; leg straps[;][;crlf;]3[;]1[;]Both A &amp; B3[;]Both A &amp; B[;][;crlf;]1[;]-1[;]None of the above4[;]None of the above[;]"/>
  <p:tag name="HASRESULTS" val="True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ultiChoiceSlide"/>
  <p:tag name="TPQUESTIONXML" val="﻿&lt;?xml version=&quot;1.0&quot; encoding=&quot;utf-8&quot;?&gt;&#10;&lt;questionlist&gt;&#10;    &lt;properties&gt;&#10;        &lt;guid&gt;0C3E4009AD3E4B20A433017339204EEE&lt;/guid&gt;&#10;        &lt;description /&gt;&#10;        &lt;date&gt;6/15/2015 6:25:15 PM&lt;/date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76CDB7A3931748E393CE422EC55F376B&lt;/guid&gt;&#10;            &lt;repollguid&gt;DC511D482D9E4045B14A01F161BC2B6E&lt;/repollguid&gt;&#10;            &lt;sourceid&gt;4FCACF165D0446209B60386BEA7A6767&lt;/sourceid&gt;&#10;            &lt;questiontext&gt;Which of the following is considered a good tie off point?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98F8E1658A17497A9000E6F6BF9E35DC&lt;/guid&gt;&#10;                    &lt;answertext&gt;Hand railing&lt;/answertext&gt;&#10;                    &lt;valuetype&gt;-1&lt;/valuetype&gt;&#10;                &lt;/answer&gt;&#10;                &lt;answer&gt;&#10;                    &lt;guid&gt;1816CB2F24C348F1B1CB1B4443A6F848&lt;/guid&gt;&#10;                    &lt;answertext&gt;Anchor points&lt;/answertext&gt;&#10;                    &lt;valuetype&gt;1&lt;/valuetype&gt;&#10;                &lt;/answer&gt;&#10;                &lt;answer&gt;&#10;                    &lt;guid&gt;F9C8CB651C7043009FB48EE0F809CF15&lt;/guid&gt;&#10;                    &lt;answertext&gt;Process piping&lt;/answertext&gt;&#10;                    &lt;valuetype&gt;-1&lt;/valuetype&gt;&#10;                &lt;/answer&gt;&#10;                &lt;answer&gt;&#10;                    &lt;guid&gt;8AD8F8219EF349ACA82D4031AB926E8E&lt;/guid&gt;&#10;                    &lt;answertext&gt;Cable trays&lt;/answertext&gt;&#10;                    &lt;valuetype&gt;-1&lt;/valuetype&gt;&#10;                &lt;/answer&gt;&#10;            &lt;/answers&gt;&#10;        &lt;/multichoice&gt;&#10;    &lt;/questions&gt;&#10;&lt;/questionlist&gt;"/>
  <p:tag name="RESULTS" val="Which of the following is considered a good tie off point?[;crlf;]6[;]6[;]6[;]False[;]6[;][;crlf;]2[;]2[;]0[;]0[;crlf;]0[;]-1[;]Hand railing1[;]Hand railing[;][;crlf;]6[;]1[;]Anchor points2[;]Anchor points[;][;crlf;]0[;]-1[;]Process piping3[;]Process piping[;][;crlf;]0[;]-1[;]Cable trays4[;]Cable trays[;]"/>
  <p:tag name="HASRESULTS" val="True"/>
  <p:tag name="LIVECHARTING" val="False"/>
  <p:tag name="AUTOOPENPOLL" val="True"/>
  <p:tag name="AUTOFORMATCHART" val="True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NUMBERFORMAT" val="0"/>
  <p:tag name="LABELFORMAT" val="0"/>
  <p:tag name="COLORTYPE" val="SCHEME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1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522</Words>
  <Application>Microsoft Office PowerPoint</Application>
  <PresentationFormat>Custom</PresentationFormat>
  <Paragraphs>96</Paragraphs>
  <Slides>21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3" baseType="lpstr">
      <vt:lpstr>Office Theme</vt:lpstr>
      <vt:lpstr>Microsoft Graph Chart</vt:lpstr>
      <vt:lpstr>MODULE 2- VERSION “T” </vt:lpstr>
      <vt:lpstr>There are two basic types of chemical hazards the regulation applies to:  </vt:lpstr>
      <vt:lpstr>What is the OSHA required height for fall protection in general industry?</vt:lpstr>
      <vt:lpstr>To avoid “caught by” hazards, employees should:</vt:lpstr>
      <vt:lpstr>While working at heights, what would be some conventional safety systems used?</vt:lpstr>
      <vt:lpstr>Personal Protective Equipment (PPE) should be inspected regularly and replaced when it:</vt:lpstr>
      <vt:lpstr>Employees working in areas where the noise level exceeds 85 decibels are required to wear hearing protection.</vt:lpstr>
      <vt:lpstr>GHS provides standardization through:</vt:lpstr>
      <vt:lpstr>80% of all errors with fall protection systems involves the anchor point</vt:lpstr>
      <vt:lpstr>Global Harmonization System (GHS) is the new international approach to hazard communication. It is the foundation for:</vt:lpstr>
      <vt:lpstr>Hard hat liners are to be adjusted so there is a 1” gap between the liner and the hard hat.</vt:lpstr>
      <vt:lpstr>Chemical warning labels must be legible and:</vt:lpstr>
      <vt:lpstr>Which of the following is NOT a control measures?</vt:lpstr>
      <vt:lpstr>Pictograms convey information about:</vt:lpstr>
      <vt:lpstr>What are the responsibilities of the employer to the employee regarding PPE?</vt:lpstr>
      <vt:lpstr>There are two main categories of respirators: </vt:lpstr>
      <vt:lpstr>Barrier creams are considered adequate hand protection.</vt:lpstr>
      <vt:lpstr>Employees have to do what in order to wear a respirator?</vt:lpstr>
      <vt:lpstr>A Job Safety Analysis (JSA) is completed using a series of steps. Which of these steps is not correct?</vt:lpstr>
      <vt:lpstr>A properly fitted body harness must:</vt:lpstr>
      <vt:lpstr>Which of the following is considered a good tie off point?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MODULE 2- VERSION “T” </dc:title>
  <dc:creator>Forrest Doshier</dc:creator>
  <cp:lastModifiedBy>Forrest Doshier</cp:lastModifiedBy>
  <cp:revision>11</cp:revision>
  <dcterms:created xsi:type="dcterms:W3CDTF">2015-06-15T23:27:48Z</dcterms:created>
  <dcterms:modified xsi:type="dcterms:W3CDTF">2015-06-16T16:39:18Z</dcterms:modified>
</cp:coreProperties>
</file>