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8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2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30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096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1197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62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280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93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604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880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965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86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8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623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71F8BE-9030-4D1B-BEE8-F94E46A2EFEE}" type="datetimeFigureOut">
              <a:rPr lang="en-US" smtClean="0"/>
              <a:t>6/16/2015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6D8CF-EBB3-4FBC-BE9A-21CCFDEBD3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322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35.xml"/><Relationship Id="rId7" Type="http://schemas.openxmlformats.org/officeDocument/2006/relationships/oleObject" Target="../embeddings/oleObject9.bin"/><Relationship Id="rId2" Type="http://schemas.openxmlformats.org/officeDocument/2006/relationships/tags" Target="../tags/tag34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9.xml"/><Relationship Id="rId7" Type="http://schemas.openxmlformats.org/officeDocument/2006/relationships/oleObject" Target="../embeddings/oleObject10.bin"/><Relationship Id="rId2" Type="http://schemas.openxmlformats.org/officeDocument/2006/relationships/tags" Target="../tags/tag38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3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2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47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6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51.xml"/><Relationship Id="rId7" Type="http://schemas.openxmlformats.org/officeDocument/2006/relationships/oleObject" Target="../embeddings/oleObject13.bin"/><Relationship Id="rId2" Type="http://schemas.openxmlformats.org/officeDocument/2006/relationships/tags" Target="../tags/tag50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55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4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9.xml"/><Relationship Id="rId7" Type="http://schemas.openxmlformats.org/officeDocument/2006/relationships/oleObject" Target="../embeddings/oleObject15.bin"/><Relationship Id="rId2" Type="http://schemas.openxmlformats.org/officeDocument/2006/relationships/tags" Target="../tags/tag58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63.xml"/><Relationship Id="rId7" Type="http://schemas.openxmlformats.org/officeDocument/2006/relationships/oleObject" Target="../embeddings/oleObject16.bin"/><Relationship Id="rId2" Type="http://schemas.openxmlformats.org/officeDocument/2006/relationships/tags" Target="../tags/tag62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67.xml"/><Relationship Id="rId7" Type="http://schemas.openxmlformats.org/officeDocument/2006/relationships/oleObject" Target="../embeddings/oleObject17.bin"/><Relationship Id="rId2" Type="http://schemas.openxmlformats.org/officeDocument/2006/relationships/tags" Target="../tags/tag66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9.xml"/><Relationship Id="rId4" Type="http://schemas.openxmlformats.org/officeDocument/2006/relationships/tags" Target="../tags/tag6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71.xml"/><Relationship Id="rId7" Type="http://schemas.openxmlformats.org/officeDocument/2006/relationships/oleObject" Target="../embeddings/oleObject18.bin"/><Relationship Id="rId2" Type="http://schemas.openxmlformats.org/officeDocument/2006/relationships/tags" Target="../tags/tag70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7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74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79.xml"/><Relationship Id="rId7" Type="http://schemas.openxmlformats.org/officeDocument/2006/relationships/oleObject" Target="../embeddings/oleObject20.bin"/><Relationship Id="rId2" Type="http://schemas.openxmlformats.org/officeDocument/2006/relationships/tags" Target="../tags/tag78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31.xml"/><Relationship Id="rId7" Type="http://schemas.openxmlformats.org/officeDocument/2006/relationships/oleObject" Target="../embeddings/oleObject8.bin"/><Relationship Id="rId2" Type="http://schemas.openxmlformats.org/officeDocument/2006/relationships/tags" Target="../tags/tag30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MODULE 4 - VERSION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EXCAVATION, TRENCHING &amp; SHORING</a:t>
            </a:r>
          </a:p>
          <a:p>
            <a:r>
              <a:rPr lang="en-US" dirty="0"/>
              <a:t>H2S, FIRE PREVENTION</a:t>
            </a:r>
          </a:p>
          <a:p>
            <a:r>
              <a:rPr lang="en-US" dirty="0"/>
              <a:t>ELECTRICAL SAFETY, LOTO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353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 Fire Watch must 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 the Emergency Action Plan (EAP)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Have a fire extinguisher available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Remain at the work site for 30 minutes after the completion of work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7072488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2720" y="4951137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70269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During thunderstorms, derrick personnel must evacuate the derrick.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046514" y="2725057"/>
            <a:ext cx="2670629" cy="13824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808198749"/>
              </p:ext>
            </p:extLst>
          </p:nvPr>
        </p:nvGraphicFramePr>
        <p:xfrm>
          <a:off x="7519988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19988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41714" y="2770777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619359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Lockout is the process of isolating and eliminating the flow of energy to equipment.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394858" y="2340428"/>
            <a:ext cx="2721429" cy="15203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634303081"/>
              </p:ext>
            </p:extLst>
          </p:nvPr>
        </p:nvGraphicFramePr>
        <p:xfrm>
          <a:off x="7564438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64438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090058" y="2386148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36037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 Lockout /</a:t>
            </a:r>
            <a:r>
              <a:rPr lang="en-US" dirty="0" err="1"/>
              <a:t>Tagout</a:t>
            </a:r>
            <a:r>
              <a:rPr lang="en-US" dirty="0"/>
              <a:t> Affected Employee is the person who: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98500" y="2456543"/>
            <a:ext cx="5334000" cy="2354943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Affixes the lock on the equipment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Operates the equipment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Controls the key to the lock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23073494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424180" y="3434951"/>
            <a:ext cx="342900" cy="342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0649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In the event of an H</a:t>
            </a:r>
            <a:r>
              <a:rPr lang="en-US" baseline="-25000" dirty="0"/>
              <a:t>2</a:t>
            </a:r>
            <a:r>
              <a:rPr lang="en-US" dirty="0"/>
              <a:t>S alert and the monitor alarm sounds, employees are to: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Wait for the supervisor to confirm before evacuation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Evacuate quickly, move up-wind  or cross-wind to high ground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Evacuate quickly, move down-wind  or cross-wind to high ground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Return to your vehicle and await the “all clear”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98066890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2240" y="2595541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0981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Electricity takes multiple paths, flowing through the path of least resistance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022022" y="2463800"/>
            <a:ext cx="2445657" cy="15856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58543450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17222" y="2509520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30378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The Immediately Dangerous to Life &amp; Health (IDLH) level for H</a:t>
            </a:r>
            <a:r>
              <a:rPr lang="en-US" baseline="-25000" dirty="0"/>
              <a:t>2</a:t>
            </a:r>
            <a:r>
              <a:rPr lang="en-US" dirty="0"/>
              <a:t>S is: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814286" y="2383972"/>
            <a:ext cx="3214914" cy="24057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 ppm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20 ppm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100 ppm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300 ppm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24890990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509486" y="3510716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73969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In the event of an emergency, personnel SHALL NOT attempt to enter an unprotected trench to perform rescue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91771" y="1977571"/>
            <a:ext cx="2336800" cy="15494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143029648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986971" y="2023291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528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If an overhead power line is on the ground it can be assumed to be dead (</a:t>
            </a:r>
            <a:r>
              <a:rPr lang="en-US" dirty="0" err="1"/>
              <a:t>deenergized</a:t>
            </a:r>
            <a:r>
              <a:rPr lang="en-US" dirty="0"/>
              <a:t>).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97050" y="2637971"/>
            <a:ext cx="2895600" cy="15856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1926065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512570" y="327923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9911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Atmospheric testing shall be done: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96685" y="2420257"/>
            <a:ext cx="4789714" cy="23041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Before employees enter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Periodically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Every minute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and B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0583732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412205" y="401554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5242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The Acronym PASS when operating a fire extinguisher stands for: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638800" cy="4351338"/>
          </a:xfrm>
        </p:spPr>
        <p:txBody>
          <a:bodyPr>
            <a:normAutofit fontScale="92500"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Pull the lever, Aim the nozzle, Squeeze the pin, Sweep the floor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Pull rank, Ask for volunteers, Shoot the breeze, Scram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Pull the pin, Aim the nozzle, Squeeze the lever, Sweep the agent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Pray that you get out, Aim for the door, Scoot out early, Stay out of the way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07406849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62560" y="3673687"/>
            <a:ext cx="368300" cy="3683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71928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Some trenches qualify as a confined space and require compliance with the confined space regulations.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40971" y="2514600"/>
            <a:ext cx="2111829" cy="13897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18760043"/>
              </p:ext>
            </p:extLst>
          </p:nvPr>
        </p:nvGraphicFramePr>
        <p:xfrm>
          <a:off x="7542213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42213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936171" y="2560320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1633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/>
              <a:t>When Lockout / Tagout is involved, we usually think of electricity. What other sources of energy must also be considered?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61975" y="2390775"/>
            <a:ext cx="4419600" cy="2714625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Gravitational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Pneumatic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Hydraulic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3746705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77495" y="398606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4135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Which of the following would not be considered a cause of electrical hazards?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02343" y="2623457"/>
            <a:ext cx="5486400" cy="26307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Properly grounded extension cords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Wet surroundings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Explosive atmospheres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Equipment wear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08589398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46743" y="266917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37285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A Hot Work permit must be obtained prior to performing any Hot Work activity.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17600" y="2608943"/>
            <a:ext cx="2554514" cy="1469571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83177879"/>
              </p:ext>
            </p:extLst>
          </p:nvPr>
        </p:nvGraphicFramePr>
        <p:xfrm>
          <a:off x="7527925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27925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0" y="2654663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95066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When inspecting welding cables ensure: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725714" y="2115457"/>
            <a:ext cx="5363029" cy="3458029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 splices within 50 feet of holder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Connect appropriately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Never wrap around a body part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except A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0659624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420914" y="4597037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147224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/>
              <a:t>The two types of energy sources that Lockout / </a:t>
            </a:r>
            <a:r>
              <a:rPr lang="en-US" dirty="0" err="1"/>
              <a:t>Tagout</a:t>
            </a:r>
            <a:r>
              <a:rPr lang="en-US" dirty="0"/>
              <a:t> programs address are: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97428" y="3254828"/>
            <a:ext cx="4601029" cy="21444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Kinetic, Potential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Kinetic, Absolute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Potential, Static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806689354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92628" y="3300548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578031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Which of the following would </a:t>
            </a:r>
            <a:r>
              <a:rPr lang="en-US" dirty="0" smtClean="0"/>
              <a:t>be </a:t>
            </a:r>
            <a:r>
              <a:rPr lang="en-US" dirty="0"/>
              <a:t>an associated hazard with trenching?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05543" y="3051629"/>
            <a:ext cx="4673600" cy="1941286"/>
          </a:xfrm>
        </p:spPr>
        <p:txBody>
          <a:bodyPr>
            <a:normAutofit fontScale="92500"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dirty="0"/>
              <a:t>Oxygen deficiency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dirty="0"/>
              <a:t>Loose rocks or soil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dirty="0"/>
              <a:t>Underground utilities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dirty="0"/>
              <a:t>Overhead </a:t>
            </a:r>
            <a:r>
              <a:rPr lang="en-US" dirty="0" smtClean="0"/>
              <a:t>loads</a:t>
            </a: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dirty="0" smtClean="0"/>
              <a:t>All of the Above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8959826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02343" y="4602383"/>
            <a:ext cx="254000" cy="254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2748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lvl="0"/>
            <a:r>
              <a:rPr lang="en-US" dirty="0"/>
              <a:t>When one leg of the fire triangle is removed, what happens to the fire?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683657" y="2717800"/>
            <a:ext cx="4245429" cy="21662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grows bigger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goes out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It will not spread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0407269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378857" y="3367532"/>
            <a:ext cx="381000" cy="3810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897353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lvl="0"/>
            <a:r>
              <a:rPr lang="en-US" dirty="0"/>
              <a:t>On an excavation site – the site workers are those employees authorized to work on the project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42457" y="3109686"/>
            <a:ext cx="2474686" cy="15856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True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30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9490497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957977" y="375095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2894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8F07EDB8B33B4F46B79A68C8EB63F5CF"/>
  <p:tag name="TPVERSION" val="5"/>
  <p:tag name="TPFULLVERSION" val="5.3.2.24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AF6029048B1474EB403820F5D0218F4&lt;/guid&gt;&#10;            &lt;repollguid&gt;D7290D2D591947C99B1225F808628D68&lt;/repollguid&gt;&#10;            &lt;sourceid&gt;BCC01B3E70894248B270976092DA9DB2&lt;/sourceid&gt;&#10;            &lt;questiontext&gt;A Hot Work permit must be obtained prior to performing any Hot Work activit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1&lt;/valuetype&gt;&#10;                &lt;/answer&gt;&#10;                &lt;answer&gt;&#10;                    &lt;guid&gt;D9EE6A08815D4F868AB4A77C33EB5DF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 Hot Work permit must be obtained prior to performing any Hot Work activity.[;crlf;]6[;]6[;]6[;]False[;]6[;][;crlf;]1[;]1[;]0[;]0[;crlf;]6[;]1[;]True1[;]True[;][;crlf;]0[;]-1[;]False2[;]False[;]"/>
  <p:tag name="HASRESULTS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8323AEBBB9340B5B5641C1ADB0E2DD7&lt;/guid&gt;&#10;            &lt;repollguid&gt;D7290D2D591947C99B1225F808628D68&lt;/repollguid&gt;&#10;            &lt;sourceid&gt;BCC01B3E70894248B270976092DA9DB2&lt;/sourceid&gt;&#10;            &lt;questiontext&gt;When inspecting welding cables ensu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No splices within 50 feet of holder&lt;/answertext&gt;&#10;                    &lt;valuetype&gt;-1&lt;/valuetype&gt;&#10;                &lt;/answer&gt;&#10;                &lt;answer&gt;&#10;                    &lt;guid&gt;2BECC7CECF6947A69483B83BDF0524E3&lt;/guid&gt;&#10;                    &lt;answertext&gt;Connect appropriately&lt;/answertext&gt;&#10;                    &lt;valuetype&gt;-1&lt;/valuetype&gt;&#10;                &lt;/answer&gt;&#10;                &lt;answer&gt;&#10;                    &lt;guid&gt;FFEB495877864E309A3D75CBC0E696EC&lt;/guid&gt;&#10;                    &lt;answertext&gt;Never wrap around a body part&lt;/answertext&gt;&#10;                    &lt;valuetype&gt;-1&lt;/valuetype&gt;&#10;                &lt;/answer&gt;&#10;                &lt;answer&gt;&#10;                    &lt;guid&gt;AB4D516BE02D4FFD96583976C81978EC&lt;/guid&gt;&#10;                    &lt;answertext&gt;All except A&lt;/answertext&gt;&#10;                    &lt;valuetype&gt;1&lt;/valuetype&gt;&#10;                &lt;/answer&gt;&#10;                &lt;answer&gt;&#10;                    &lt;guid&gt;2570A6BD1E644109951D2BD5A1A94C19&lt;/guid&gt;&#10;                    &lt;answertext&gt;All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inspecting welding cables ensure:[;crlf;]6[;]6[;]6[;]False[;]5[;][;crlf;]4.16666666666667[;]4[;]0.372677996249965[;]0.138888888888889[;crlf;]0[;]-1[;]No splices within 50 feet of holder1[;]No splices within 50 feet of holder[;][;crlf;]0[;]-1[;]Connect appropriately2[;]Connect appropriately[;][;crlf;]0[;]-1[;]Never wrap around a body part3[;]Never wrap around a body part[;][;crlf;]5[;]1[;]All except A4[;]All except A[;][;crlf;]1[;]-1[;]All of the above5[;]All of the above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9ACD69FCDD143CB8EA3CB7E17842F13&lt;/guid&gt;&#10;            &lt;repollguid&gt;D7290D2D591947C99B1225F808628D68&lt;/repollguid&gt;&#10;            &lt;sourceid&gt;BCC01B3E70894248B270976092DA9DB2&lt;/sourceid&gt;&#10;            &lt;questiontext&gt;The two types of energy sources that Lockout / Tagout programs address ar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Kinetic, Potential&lt;/answertext&gt;&#10;                    &lt;valuetype&gt;1&lt;/valuetype&gt;&#10;                &lt;/answer&gt;&#10;                &lt;answer&gt;&#10;                    &lt;guid&gt;89A0B6FF4A404F01A9A9C419C79D817C&lt;/guid&gt;&#10;                    &lt;answertext&gt;Kinetic, Absolute&lt;/answertext&gt;&#10;                    &lt;valuetype&gt;-1&lt;/valuetype&gt;&#10;                &lt;/answer&gt;&#10;                &lt;answer&gt;&#10;                    &lt;guid&gt;7E2FB9F50B9F4EBB9E6F1BF9BB05B429&lt;/guid&gt;&#10;                    &lt;answertext&gt;Potential, Static&lt;/answertext&gt;&#10;                    &lt;valuetype&gt;-1&lt;/valuetype&gt;&#10;                &lt;/answer&gt;&#10;                &lt;answer&gt;&#10;                    &lt;guid&gt;7F88A8ED750A4521BF83EA96717FDEE8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he two types of energy sources that Lockout / Tagout programs address are:[;crlf;]6[;]6[;]6[;]False[;]6[;][;crlf;]1[;]1[;]0[;]0[;crlf;]6[;]1[;]Kinetic, Potential1[;]Kinetic, Potential[;][;crlf;]0[;]-1[;]Kinetic, Absolute2[;]Kinetic, Absolute[;][;crlf;]0[;]-1[;]Potential, Static3[;]Potential, Static[;][;crlf;]0[;]-1[;]None of the above4[;]None of the above[;]"/>
  <p:tag name="HASRESULTS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2E1B68B31C44FE0A2F8E05D5DE84A7E&lt;/guid&gt;&#10;            &lt;repollguid&gt;D7290D2D591947C99B1225F808628D68&lt;/repollguid&gt;&#10;            &lt;sourceid&gt;BCC01B3E70894248B270976092DA9DB2&lt;/sourceid&gt;&#10;            &lt;questiontext&gt;The Acronym PASS when operating a fire extinguisher stands fo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Pull the lever, Aim the nozzle, Squeeze the pin, Sweep the floor&lt;/answertext&gt;&#10;                    &lt;valuetype&gt;-1&lt;/valuetype&gt;&#10;                &lt;/answer&gt;&#10;                &lt;answer&gt;&#10;                    &lt;guid&gt;BF43AC88C76545F88360B2368B4AEC2A&lt;/guid&gt;&#10;                    &lt;answertext&gt;Pull rank, Ask for volunteers, Shoot the breeze, Scram&lt;/answertext&gt;&#10;                    &lt;valuetype&gt;-1&lt;/valuetype&gt;&#10;                &lt;/answer&gt;&#10;                &lt;answer&gt;&#10;                    &lt;guid&gt;295C87CCD892479B97E2E2425B188225&lt;/guid&gt;&#10;                    &lt;answertext&gt;Pull the pin, Aim the nozzle, Squeeze the lever, Sweep the agent&lt;/answertext&gt;&#10;                    &lt;valuetype&gt;1&lt;/valuetype&gt;&#10;                &lt;/answer&gt;&#10;                &lt;answer&gt;&#10;                    &lt;guid&gt;F277CB0296B744C99DBA34152D2A1ADD&lt;/guid&gt;&#10;                    &lt;answertext&gt;Pray that you get out, Aim for the door, Scoot out early, Stay out of the way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he Acronym PASS when operating a fire extinguisher stands for:[;crlf;]6[;]6[;]6[;]False[;]5[;][;crlf;]2.66666666666667[;]3[;]0.74535599249993[;]0.555555555555555[;crlf;]1[;]-1[;]Pull the lever, Aim the nozzle, Squeeze the pin, Sweep the floor1[;]Pull the lever, Aim the nozzle, Squeeze the pin, Sweep the floor[;][;crlf;]0[;]-1[;]Pull rank, Ask for volunteers, Shoot the breeze, Scram2[;]Pull rank, Ask for volunteers, Shoot the breeze, Scram[;][;crlf;]5[;]1[;]Pull the pin, Aim the nozzle, Squeeze the lever, Sweep the agent3[;]Pull the pin, Aim the nozzle, Squeeze the lever, Sweep the agent[;][;crlf;]0[;]-1[;]Pray that you get out, Aim for the door, Scoot out early, Stay out of the way4[;]Pray that you get out, Aim for the door, Scoot out early, Stay out of the way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04FD241A07B4EE5B371A67C5E69A614&lt;/guid&gt;&#10;            &lt;repollguid&gt;D7290D2D591947C99B1225F808628D68&lt;/repollguid&gt;&#10;            &lt;sourceid&gt;BCC01B3E70894248B270976092DA9DB2&lt;/sourceid&gt;&#10;            &lt;questiontext&gt;Which of the following would be an associated hazard with trenching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Oxygen deficiency&lt;/answertext&gt;&#10;                    &lt;valuetype&gt;-1&lt;/valuetype&gt;&#10;                &lt;/answer&gt;&#10;                &lt;answer&gt;&#10;                    &lt;guid&gt;44D2969206EE4C74AE4DC44AB003CAF3&lt;/guid&gt;&#10;                    &lt;answertext&gt;Loose rocks or soil&lt;/answertext&gt;&#10;                    &lt;valuetype&gt;-1&lt;/valuetype&gt;&#10;                &lt;/answer&gt;&#10;                &lt;answer&gt;&#10;                    &lt;guid&gt;14DC2D946C664F28B8D8A1C7F407E66E&lt;/guid&gt;&#10;                    &lt;answertext&gt;Underground utilities&lt;/answertext&gt;&#10;                    &lt;valuetype&gt;-1&lt;/valuetype&gt;&#10;                &lt;/answer&gt;&#10;                &lt;answer&gt;&#10;                    &lt;guid&gt;A70BA5D427F34984AFDF5B85FC8B49EC&lt;/guid&gt;&#10;                    &lt;answertext&gt;Overhead loads&lt;/answertext&gt;&#10;                    &lt;valuetype&gt;-1&lt;/valuetype&gt;&#10;                &lt;/answer&gt;&#10;                &lt;answer&gt;&#10;                    &lt;guid&gt;437D5E0BEB094FA18E5F31C2AC72AB6E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of the following would be an associated hazard with trenching?[;crlf;]6[;]6[;]6[;]False[;]6[;][;crlf;]5[;]5[;]0[;]0[;crlf;]0[;]-1[;]Oxygen deficiency1[;]Oxygen deficiency[;][;crlf;]0[;]-1[;]Loose rocks or soil2[;]Loose rocks or soil[;][;crlf;]0[;]-1[;]Underground utilities3[;]Underground utilities[;][;crlf;]0[;]-1[;]Overhead loads4[;]Overhead loads[;][;crlf;]6[;]1[;]All of the Above5[;]All of the Above[;]"/>
  <p:tag name="HASRESULTS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A7E91ACA4754E3EAA23D4AF6E975F37&lt;/guid&gt;&#10;            &lt;repollguid&gt;D7290D2D591947C99B1225F808628D68&lt;/repollguid&gt;&#10;            &lt;sourceid&gt;BCC01B3E70894248B270976092DA9DB2&lt;/sourceid&gt;&#10;            &lt;questiontext&gt;When one leg of the fire triangle is removed, what happens to the fir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It grows bigger&lt;/answertext&gt;&#10;                    &lt;valuetype&gt;-1&lt;/valuetype&gt;&#10;                &lt;/answer&gt;&#10;                &lt;answer&gt;&#10;                    &lt;guid&gt;D5510E6BF9204DED92F8BE0C0B195FD8&lt;/guid&gt;&#10;                    &lt;answertext&gt;It goes out&lt;/answertext&gt;&#10;                    &lt;valuetype&gt;1&lt;/valuetype&gt;&#10;                &lt;/answer&gt;&#10;                &lt;answer&gt;&#10;                    &lt;guid&gt;97B1422CBCEE480D8AFFC6BCF5D9ECE3&lt;/guid&gt;&#10;                    &lt;answertext&gt;It will not spread&lt;/answertext&gt;&#10;                    &lt;valuetype&gt;-1&lt;/valuetype&gt;&#10;                &lt;/answer&gt;&#10;                &lt;answer&gt;&#10;                    &lt;guid&gt;2D74A157C0CC4943AEDFA17437FCAAD3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en one leg of the fire triangle is removed, what happens to the fire?[;crlf;]6[;]6[;]6[;]False[;]5[;][;crlf;]2.16666666666667[;]2[;]0.372677996249965[;]0.138888888888889[;crlf;]0[;]-1[;]It grows bigger1[;]It grows bigger[;][;crlf;]5[;]1[;]It goes out2[;]It goes out[;][;crlf;]1[;]-1[;]It will not spread3[;]It will not spread[;][;crlf;]0[;]-1[;]None of the above4[;]None of the above[;]"/>
  <p:tag name="HASRESULTS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3645660BE904E4093B87AD19C622768&lt;/guid&gt;&#10;            &lt;repollguid&gt;D7290D2D591947C99B1225F808628D68&lt;/repollguid&gt;&#10;            &lt;sourceid&gt;BCC01B3E70894248B270976092DA9DB2&lt;/sourceid&gt;&#10;            &lt;questiontext&gt;On an excavation site – the site workers are those employees authorized to work on the projec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-1&lt;/valuetype&gt;&#10;                &lt;/answer&gt;&#10;                &lt;answer&gt;&#10;                    &lt;guid&gt;80AAE96E8CFB405B8F9AB0AFF6D129D5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On an excavation site – the site workers are those employees authorized to work on the project[;crlf;]6[;]6[;]6[;]False[;]4[;][;crlf;]1.66666666666667[;]2[;]0.471404520791032[;]0.222222222222222[;crlf;]2[;]-1[;]True1[;]True[;][;crlf;]4[;]1[;]False2[;]False[;]"/>
  <p:tag name="HASRESULTS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4511A0D5274457BA4C8942C56913671&lt;/guid&gt;&#10;            &lt;repollguid&gt;D7290D2D591947C99B1225F808628D68&lt;/repollguid&gt;&#10;            &lt;sourceid&gt;BCC01B3E70894248B270976092DA9DB2&lt;/sourceid&gt;&#10;            &lt;questiontext&gt;A Fire Watch must 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Discuss the Emergency Action Plan (EAP)&lt;/answertext&gt;&#10;                    &lt;valuetype&gt;-1&lt;/valuetype&gt;&#10;                &lt;/answer&gt;&#10;                &lt;answer&gt;&#10;                    &lt;guid&gt;8E350AC7EA7843C5A8C5283C8039254D&lt;/guid&gt;&#10;                    &lt;answertext&gt;Have a fire extinguisher available&lt;/answertext&gt;&#10;                    &lt;valuetype&gt;-1&lt;/valuetype&gt;&#10;                &lt;/answer&gt;&#10;                &lt;answer&gt;&#10;                    &lt;guid&gt;0901AF535CCC434EA67EDB7CC22759D2&lt;/guid&gt;&#10;                    &lt;answertext&gt;Remain at the work site for 30 minutes after the completion of work&lt;/answertext&gt;&#10;                    &lt;valuetype&gt;-1&lt;/valuetype&gt;&#10;                &lt;/answer&gt;&#10;                &lt;answer&gt;&#10;                    &lt;guid&gt;D814A555E3C448F29B38048DD3C89A9E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 Fire Watch must :[;crlf;]6[;]6[;]6[;]False[;]6[;][;crlf;]4[;]4[;]0[;]0[;crlf;]0[;]-1[;]Discuss the Emergency Action Plan (EAP)1[;]Discuss the Emergency Action Plan (EAP)[;][;crlf;]0[;]-1[;]Have a fire extinguisher available2[;]Have a fire extinguisher available[;][;crlf;]0[;]-1[;]Remain at the work site for 30 minutes after the completion of work3[;]Remain at the work site for 30 minutes after the completion of work[;][;crlf;]6[;]1[;]All of the above4[;]All of the above[;]"/>
  <p:tag name="HASRESULTS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40602EE338A4ABD9B0E3504E574281B&lt;/guid&gt;&#10;            &lt;repollguid&gt;D7290D2D591947C99B1225F808628D68&lt;/repollguid&gt;&#10;            &lt;sourceid&gt;BCC01B3E70894248B270976092DA9DB2&lt;/sourceid&gt;&#10;            &lt;questiontext&gt;During thunderstorms, derrick personnel must evacuate the derrick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1&lt;/valuetype&gt;&#10;                &lt;/answer&gt;&#10;                &lt;answer&gt;&#10;                    &lt;guid&gt;9053D9C4DA8649CAAAC5ABA865ECCCC8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During thunderstorms, derrick personnel must evacuate the derrick.[;crlf;]6[;]6[;]6[;]False[;]6[;][;crlf;]1[;]1[;]0[;]0[;crlf;]6[;]1[;]True1[;]True[;][;crlf;]0[;]-1[;]False2[;]False[;]"/>
  <p:tag name="HASRESULTS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55DC1D357B74A1692997BC547C7F2A2&lt;/guid&gt;&#10;            &lt;repollguid&gt;D7290D2D591947C99B1225F808628D68&lt;/repollguid&gt;&#10;            &lt;sourceid&gt;BCC01B3E70894248B270976092DA9DB2&lt;/sourceid&gt;&#10;            &lt;questiontext&gt;Lockout is the process of isolating and eliminating the flow of energy to equipmen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1&lt;/valuetype&gt;&#10;                &lt;/answer&gt;&#10;                &lt;answer&gt;&#10;                    &lt;guid&gt;091C657ADDF54C07A2E79C2F0DD460E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Lockout is the process of isolating and eliminating the flow of energy to equipment.[;crlf;]6[;]6[;]6[;]False[;]6[;][;crlf;]1[;]1[;]0[;]0[;crlf;]6[;]1[;]True1[;]True[;][;crlf;]0[;]-1[;]False2[;]False[;]"/>
  <p:tag name="HASRESULTS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C9512C0E1DE481B8F5CB5AFC11500E1&lt;/guid&gt;&#10;            &lt;repollguid&gt;D7290D2D591947C99B1225F808628D68&lt;/repollguid&gt;&#10;            &lt;sourceid&gt;BCC01B3E70894248B270976092DA9DB2&lt;/sourceid&gt;&#10;            &lt;questiontext&gt;A Lockout /Tagout Affected Employee is the person who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Affixes the lock on the equipment&lt;/answertext&gt;&#10;                    &lt;valuetype&gt;-1&lt;/valuetype&gt;&#10;                &lt;/answer&gt;&#10;                &lt;answer&gt;&#10;                    &lt;guid&gt;FB50C434B5BD4FABB258B90FE4A86201&lt;/guid&gt;&#10;                    &lt;answertext&gt;Operates the equipment&lt;/answertext&gt;&#10;                    &lt;valuetype&gt;1&lt;/valuetype&gt;&#10;                &lt;/answer&gt;&#10;                &lt;answer&gt;&#10;                    &lt;guid&gt;5396F744F33F4003A055C1C513B44579&lt;/guid&gt;&#10;                    &lt;answertext&gt;Controls the key to the lock&lt;/answertext&gt;&#10;                    &lt;valuetype&gt;-1&lt;/valuetype&gt;&#10;                &lt;/answer&gt;&#10;                &lt;answer&gt;&#10;                    &lt;guid&gt;9DF4CA9E4D5840D8B44499C56BB82151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 Lockout /Tagout Affected Employee is the person who:[;crlf;]5[;]6[;]5[;]False[;]5[;][;crlf;]2[;]2[;]0[;]0[;crlf;]0[;]-1[;]Affixes the lock on the equipment1[;]Affixes the lock on the equipment[;][;crlf;]5[;]1[;]Operates the equipment2[;]Operates the equipment[;][;crlf;]0[;]-1[;]Controls the key to the lock3[;]Controls the key to the lock[;][;crlf;]0[;]-1[;]None of the above4[;]None of the above[;]"/>
  <p:tag name="HASRESULTS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43DE096AAA14004B7C12821E22ED22A&lt;/guid&gt;&#10;            &lt;repollguid&gt;D7290D2D591947C99B1225F808628D68&lt;/repollguid&gt;&#10;            &lt;sourceid&gt;BCC01B3E70894248B270976092DA9DB2&lt;/sourceid&gt;&#10;            &lt;questiontext&gt;In the event of an H2S alert and the monitor alarm sounds, employees are to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Wait for the supervisor to confirm before evacuation&lt;/answertext&gt;&#10;                    &lt;valuetype&gt;-1&lt;/valuetype&gt;&#10;                &lt;/answer&gt;&#10;                &lt;answer&gt;&#10;                    &lt;guid&gt;B73E48D610E6476A9FD9A7606F877916&lt;/guid&gt;&#10;                    &lt;answertext&gt;Evacuate quickly, move up-wind  or cross-wind to high ground&lt;/answertext&gt;&#10;                    &lt;valuetype&gt;1&lt;/valuetype&gt;&#10;                &lt;/answer&gt;&#10;                &lt;answer&gt;&#10;                    &lt;guid&gt;8082C825588048A89E28043282BFA3CF&lt;/guid&gt;&#10;                    &lt;answertext&gt;Evacuate quickly, move down-wind  or cross-wind to high ground&lt;/answertext&gt;&#10;                    &lt;valuetype&gt;-1&lt;/valuetype&gt;&#10;                &lt;/answer&gt;&#10;                &lt;answer&gt;&#10;                    &lt;guid&gt;6B981F2A08F44A1BA32EFEDFBE801142&lt;/guid&gt;&#10;                    &lt;answertext&gt;Return to your vehicle and await the “all clear”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n the event of an H2S alert and the monitor alarm sounds, employees are to:[;crlf;]6[;]6[;]6[;]False[;]3[;][;crlf;]2.5[;]2.5[;]0.5[;]0.25[;crlf;]0[;]-1[;]Wait for the supervisor to confirm before evacuation1[;]Wait for the supervisor to confirm before evacuation[;][;crlf;]3[;]1[;]Evacuate quickly, move up-wind  or cross-wind to high ground2[;]Evacuate quickly, move up-wind  or cross-wind to high ground[;][;crlf;]3[;]-1[;]Evacuate quickly, move down-wind  or cross-wind to high ground3[;]Evacuate quickly, move down-wind  or cross-wind to high ground[;][;crlf;]0[;]-1[;]Return to your vehicle and await the “all clear”4[;]Return to your vehicle and await the “all clear”[;]"/>
  <p:tag name="HASRESULTS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5397BE835AA474997EF8FE221620E0B&lt;/guid&gt;&#10;            &lt;repollguid&gt;D7290D2D591947C99B1225F808628D68&lt;/repollguid&gt;&#10;            &lt;sourceid&gt;BCC01B3E70894248B270976092DA9DB2&lt;/sourceid&gt;&#10;            &lt;questiontext&gt;Electricity takes multiple paths, flowing through the path of least resistanc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1&lt;/valuetype&gt;&#10;                &lt;/answer&gt;&#10;                &lt;answer&gt;&#10;                    &lt;guid&gt;76E5F841AC314FE589200F6F0DBF2404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lectricity takes multiple paths, flowing through the path of least resistance[;crlf;]6[;]6[;]6[;]False[;]6[;][;crlf;]1[;]1[;]0[;]0[;crlf;]6[;]1[;]True1[;]True[;][;crlf;]0[;]-1[;]False2[;]False[;]"/>
  <p:tag name="HASRESULTS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7D5834D522A457C87E16DE440083216&lt;/guid&gt;&#10;            &lt;repollguid&gt;D7290D2D591947C99B1225F808628D68&lt;/repollguid&gt;&#10;            &lt;sourceid&gt;BCC01B3E70894248B270976092DA9DB2&lt;/sourceid&gt;&#10;            &lt;questiontext&gt;The Immediately Dangerous to Life &amp;amp; Health (IDLH) level for H2S is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10 ppm&lt;/answertext&gt;&#10;                    &lt;valuetype&gt;-1&lt;/valuetype&gt;&#10;                &lt;/answer&gt;&#10;                &lt;answer&gt;&#10;                    &lt;guid&gt;AEAC392A288540209FEE0AB61A40AC71&lt;/guid&gt;&#10;                    &lt;answertext&gt;20 ppm&lt;/answertext&gt;&#10;                    &lt;valuetype&gt;-1&lt;/valuetype&gt;&#10;                &lt;/answer&gt;&#10;                &lt;answer&gt;&#10;                    &lt;guid&gt;7A76E8071CC5417784645FAEE83F3713&lt;/guid&gt;&#10;                    &lt;answertext&gt;100 ppm&lt;/answertext&gt;&#10;                    &lt;valuetype&gt;1&lt;/valuetype&gt;&#10;                &lt;/answer&gt;&#10;                &lt;answer&gt;&#10;                    &lt;guid&gt;4DC9E10364DF41E787A8F156BBF4DA9F&lt;/guid&gt;&#10;                    &lt;answertext&gt;300 ppm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he Immediately Dangerous to Life &amp; Health (IDLH) level for H2S is:[;crlf;]6[;]6[;]6[;]False[;]6[;][;crlf;]3[;]3[;]0[;]0[;crlf;]0[;]-1[;]10 ppm1[;]10 ppm[;][;crlf;]0[;]-1[;]20 ppm2[;]20 ppm[;][;crlf;]6[;]1[;]100 ppm3[;]100 ppm[;][;crlf;]0[;]-1[;]300 ppm4[;]300 ppm[;]"/>
  <p:tag name="HASRESULTS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E2981D3606F4395BCFF74C868737EA9&lt;/guid&gt;&#10;            &lt;repollguid&gt;D7290D2D591947C99B1225F808628D68&lt;/repollguid&gt;&#10;            &lt;sourceid&gt;BCC01B3E70894248B270976092DA9DB2&lt;/sourceid&gt;&#10;            &lt;questiontext&gt;Which of the following would not be considered a cause of electrical hazard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Properly grounded extension cords&lt;/answertext&gt;&#10;                    &lt;valuetype&gt;1&lt;/valuetype&gt;&#10;                &lt;/answer&gt;&#10;                &lt;answer&gt;&#10;                    &lt;guid&gt;2510BB73DB9747668B466E9771D282DF&lt;/guid&gt;&#10;                    &lt;answertext&gt;Wet surroundings&lt;/answertext&gt;&#10;                    &lt;valuetype&gt;-1&lt;/valuetype&gt;&#10;                &lt;/answer&gt;&#10;                &lt;answer&gt;&#10;                    &lt;guid&gt;BE184DC604714D3D8DB56F9FC472E6DB&lt;/guid&gt;&#10;                    &lt;answertext&gt;Explosive atmospheres&lt;/answertext&gt;&#10;                    &lt;valuetype&gt;-1&lt;/valuetype&gt;&#10;                &lt;/answer&gt;&#10;                &lt;answer&gt;&#10;                    &lt;guid&gt;24DEED44FCDF4FAD8DE4D53B011C5715&lt;/guid&gt;&#10;                    &lt;answertext&gt;Equipment wear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of the following would not be considered a cause of electrical hazards?[;crlf;]6[;]6[;]6[;]False[;]5[;][;crlf;]1.33333333333333[;]1[;]0.74535599249993[;]0.555555555555556[;crlf;]5[;]1[;]Properly grounded extension cords1[;]Properly grounded extension cords[;][;crlf;]0[;]-1[;]Wet surroundings2[;]Wet surroundings[;][;crlf;]1[;]-1[;]Explosive atmospheres3[;]Explosive atmospheres[;][;crlf;]0[;]-1[;]Equipment wear4[;]Equipment wear[;]"/>
  <p:tag name="HASRESULTS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9027625F75948EEB3057EF63FB1A5E1&lt;/guid&gt;&#10;            &lt;repollguid&gt;D7290D2D591947C99B1225F808628D68&lt;/repollguid&gt;&#10;            &lt;sourceid&gt;BCC01B3E70894248B270976092DA9DB2&lt;/sourceid&gt;&#10;            &lt;questiontext&gt;In the event of an emergency, personnel SHALL NOT attempt to enter an unprotected trench to perform rescu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1&lt;/valuetype&gt;&#10;                &lt;/answer&gt;&#10;                &lt;answer&gt;&#10;                    &lt;guid&gt;35570208C2384684A5548EAAFE8BF44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n the event of an emergency, personnel SHALL NOT attempt to enter an unprotected trench to perform rescue[;crlf;]6[;]6[;]6[;]False[;]4[;][;crlf;]1.33333333333333[;]1[;]0.471404520791032[;]0.222222222222222[;crlf;]4[;]1[;]True1[;]True[;][;crlf;]2[;]-1[;]False2[;]False[;]"/>
  <p:tag name="HASRESULTS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A11CE9D891E4EC0ADB9E7598937F570&lt;/guid&gt;&#10;            &lt;repollguid&gt;D7290D2D591947C99B1225F808628D68&lt;/repollguid&gt;&#10;            &lt;sourceid&gt;BCC01B3E70894248B270976092DA9DB2&lt;/sourceid&gt;&#10;            &lt;questiontext&gt;If an overhead power line is on the ground it can be assumed to be dead (deenergized)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-1&lt;/valuetype&gt;&#10;                &lt;/answer&gt;&#10;                &lt;answer&gt;&#10;                    &lt;guid&gt;EDB5188415054082AC5FBEC4A97888F0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If an overhead power line is on the ground it can be assumed to be dead (deenergized).[;crlf;]6[;]6[;]6[;]False[;]6[;][;crlf;]2[;]2[;]0[;]0[;crlf;]0[;]-1[;]True1[;]True[;][;crlf;]6[;]1[;]False2[;]False[;]"/>
  <p:tag name="HASRESULTS" val="Tr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9E6BACF07C442095B4587EF974B675&lt;/guid&gt;&#10;            &lt;repollguid&gt;D7290D2D591947C99B1225F808628D68&lt;/repollguid&gt;&#10;            &lt;sourceid&gt;BCC01B3E70894248B270976092DA9DB2&lt;/sourceid&gt;&#10;            &lt;questiontext&gt;Atmospheric testing shall be done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Before employees enter&lt;/answertext&gt;&#10;                    &lt;valuetype&gt;-1&lt;/valuetype&gt;&#10;                &lt;/answer&gt;&#10;                &lt;answer&gt;&#10;                    &lt;guid&gt;68B16897E4994DEB933D524FF8E6D7A2&lt;/guid&gt;&#10;                    &lt;answertext&gt;Periodically&lt;/answertext&gt;&#10;                    &lt;valuetype&gt;-1&lt;/valuetype&gt;&#10;                &lt;/answer&gt;&#10;                &lt;answer&gt;&#10;                    &lt;guid&gt;2A3361CB040448E198F612B6BDE5D027&lt;/guid&gt;&#10;                    &lt;answertext&gt;Every minute&lt;/answertext&gt;&#10;                    &lt;valuetype&gt;-1&lt;/valuetype&gt;&#10;                &lt;/answer&gt;&#10;                &lt;answer&gt;&#10;                    &lt;guid&gt;3BBB25F51408448A8910BB982AFC947F&lt;/guid&gt;&#10;                    &lt;answertext&gt;A and B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tmospheric testing shall be done:[;crlf;]6[;]6[;]6[;]False[;]6[;][;crlf;]4[;]4[;]0[;]0[;crlf;]0[;]-1[;]Before employees enter1[;]Before employees enter[;][;crlf;]0[;]-1[;]Periodically2[;]Periodically[;][;crlf;]0[;]-1[;]Every minute3[;]Every minute[;][;crlf;]6[;]1[;]A and B4[;]A and B[;]"/>
  <p:tag name="HASRESULTS" val="Tr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2B25959B2E64C23BA071053AAFF30E4&lt;/guid&gt;&#10;            &lt;repollguid&gt;D7290D2D591947C99B1225F808628D68&lt;/repollguid&gt;&#10;            &lt;sourceid&gt;BCC01B3E70894248B270976092DA9DB2&lt;/sourceid&gt;&#10;            &lt;questiontext&gt;Some trenches qualify as a confined space and require compliance with the confined space regulation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True&lt;/answertext&gt;&#10;                    &lt;valuetype&gt;1&lt;/valuetype&gt;&#10;                &lt;/answer&gt;&#10;                &lt;answer&gt;&#10;                    &lt;guid&gt;93CF03EDD2F1411786659A9D163ED13C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Some trenches qualify as a confined space and require compliance with the confined space regulations.[;crlf;]6[;]6[;]6[;]False[;]6[;][;crlf;]1[;]1[;]0[;]0[;crlf;]6[;]1[;]True1[;]True[;][;crlf;]0[;]-1[;]False2[;]False[;]"/>
  <p:tag name="HASRESULTS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6DB1E3E12EF74DA59D74136BFFD6346F&lt;/guid&gt;&#10;        &lt;description /&gt;&#10;        &lt;date&gt;6/15/2015 10:47:01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02001447EEB436D92B2CC786E92F3AF&lt;/guid&gt;&#10;            &lt;repollguid&gt;D7290D2D591947C99B1225F808628D68&lt;/repollguid&gt;&#10;            &lt;sourceid&gt;BCC01B3E70894248B270976092DA9DB2&lt;/sourceid&gt;&#10;            &lt;questiontext&gt;When Lockout / Tagout is involved, we usually think of electricity. What other sources of energy must also be consider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0BA551697ABB4FD1A53DE385FAEAA663&lt;/guid&gt;&#10;                    &lt;answertext&gt;Gravitational&lt;/answertext&gt;&#10;                    &lt;valuetype&gt;-1&lt;/valuetype&gt;&#10;                &lt;/answer&gt;&#10;                &lt;answer&gt;&#10;                    &lt;guid&gt;EA6CFBA7B2434B0499897C1026489591&lt;/guid&gt;&#10;                    &lt;answertext&gt;Pneumatic&lt;/answertext&gt;&#10;                    &lt;valuetype&gt;-1&lt;/valuetype&gt;&#10;                &lt;/answer&gt;&#10;                &lt;answer&gt;&#10;                    &lt;guid&gt;29A12F9395DB447F94FB3314A9C95762&lt;/guid&gt;&#10;                    &lt;answertext&gt;Hydraulic&lt;/answertext&gt;&#10;                    &lt;valuetype&gt;-1&lt;/valuetype&gt;&#10;                &lt;/answer&gt;&#10;                &lt;answer&gt;&#10;                    &lt;guid&gt;574038C7F1264208947DB9BE85BBBE1B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RESULTS" val="When Lockout / Tagout is involved, we usually think of electricity. What other sources of energy must also be considered?[;crlf;]6[;]6[;]6[;]False[;]6[;][;crlf;]4[;]4[;]0[;]0[;crlf;]0[;]-1[;]Gravitational1[;]Gravitational[;][;crlf;]0[;]-1[;]Pneumatic2[;]Pneumatic[;][;crlf;]0[;]-1[;]Hydraulic3[;]Hydraulic[;][;crlf;]6[;]1[;]All of the above4[;]All of the above[;]"/>
  <p:tag name="HASRESULTS" val="True"/>
  <p:tag name="LIVECHARTING" val="False"/>
  <p:tag name="AUTOOPENPOLL" val="True"/>
  <p:tag name="AUTOFORMATCHART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553</Words>
  <Application>Microsoft Office PowerPoint</Application>
  <PresentationFormat>Custom</PresentationFormat>
  <Paragraphs>90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Graph Chart</vt:lpstr>
      <vt:lpstr>MODULE 4 - VERSION </vt:lpstr>
      <vt:lpstr>The Acronym PASS when operating a fire extinguisher stands for:</vt:lpstr>
      <vt:lpstr>Which of the following would not be considered a cause of electrical hazards?</vt:lpstr>
      <vt:lpstr>A Hot Work permit must be obtained prior to performing any Hot Work activity.</vt:lpstr>
      <vt:lpstr>When inspecting welding cables ensure:</vt:lpstr>
      <vt:lpstr>The two types of energy sources that Lockout / Tagout programs address are:</vt:lpstr>
      <vt:lpstr>Which of the following would be an associated hazard with trenching?</vt:lpstr>
      <vt:lpstr>When one leg of the fire triangle is removed, what happens to the fire?</vt:lpstr>
      <vt:lpstr>On an excavation site – the site workers are those employees authorized to work on the project</vt:lpstr>
      <vt:lpstr>A Fire Watch must :</vt:lpstr>
      <vt:lpstr>During thunderstorms, derrick personnel must evacuate the derrick.</vt:lpstr>
      <vt:lpstr>Lockout is the process of isolating and eliminating the flow of energy to equipment.</vt:lpstr>
      <vt:lpstr>A Lockout /Tagout Affected Employee is the person who:</vt:lpstr>
      <vt:lpstr>In the event of an H2S alert and the monitor alarm sounds, employees are to:</vt:lpstr>
      <vt:lpstr>Electricity takes multiple paths, flowing through the path of least resistance</vt:lpstr>
      <vt:lpstr>The Immediately Dangerous to Life &amp; Health (IDLH) level for H2S is:</vt:lpstr>
      <vt:lpstr>In the event of an emergency, personnel SHALL NOT attempt to enter an unprotected trench to perform rescue</vt:lpstr>
      <vt:lpstr>If an overhead power line is on the ground it can be assumed to be dead (deenergized).</vt:lpstr>
      <vt:lpstr>Atmospheric testing shall be done:</vt:lpstr>
      <vt:lpstr>Some trenches qualify as a confined space and require compliance with the confined space regulations.</vt:lpstr>
      <vt:lpstr>When Lockout / Tagout is involved, we usually think of electricity. What other sources of energy must also be considered?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4 - VERSION</dc:title>
  <dc:creator>Forrest Doshier</dc:creator>
  <cp:lastModifiedBy>Forrest Doshier</cp:lastModifiedBy>
  <cp:revision>10</cp:revision>
  <dcterms:created xsi:type="dcterms:W3CDTF">2015-06-16T03:57:26Z</dcterms:created>
  <dcterms:modified xsi:type="dcterms:W3CDTF">2015-06-16T19:54:43Z</dcterms:modified>
</cp:coreProperties>
</file>