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6" r:id="rId21"/>
    <p:sldId id="276" r:id="rId22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88" autoAdjust="0"/>
    <p:restoredTop sz="94651" autoAdjust="0"/>
  </p:normalViewPr>
  <p:slideViewPr>
    <p:cSldViewPr snapToGrid="0">
      <p:cViewPr>
        <p:scale>
          <a:sx n="77" d="100"/>
          <a:sy n="77" d="100"/>
        </p:scale>
        <p:origin x="-300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9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59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35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5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5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9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5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1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CA01-30AA-4940-B52E-32F75BF7CFEB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3FF6-2F11-4C21-830D-4873E7C41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9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4.xml"/><Relationship Id="rId7" Type="http://schemas.openxmlformats.org/officeDocument/2006/relationships/oleObject" Target="../embeddings/oleObject9.bin"/><Relationship Id="rId2" Type="http://schemas.openxmlformats.org/officeDocument/2006/relationships/tags" Target="../tags/tag33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6.xml"/><Relationship Id="rId4" Type="http://schemas.openxmlformats.org/officeDocument/2006/relationships/tags" Target="../tags/tag3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8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7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2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1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46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5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50.xml"/><Relationship Id="rId7" Type="http://schemas.openxmlformats.org/officeDocument/2006/relationships/oleObject" Target="../embeddings/oleObject13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54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3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6.xml"/><Relationship Id="rId4" Type="http://schemas.openxmlformats.org/officeDocument/2006/relationships/tags" Target="../tags/tag5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8.xml"/><Relationship Id="rId7" Type="http://schemas.openxmlformats.org/officeDocument/2006/relationships/oleObject" Target="../embeddings/oleObject15.bin"/><Relationship Id="rId2" Type="http://schemas.openxmlformats.org/officeDocument/2006/relationships/tags" Target="../tags/tag57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0.xml"/><Relationship Id="rId4" Type="http://schemas.openxmlformats.org/officeDocument/2006/relationships/tags" Target="../tags/tag5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62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1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6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5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70.xml"/><Relationship Id="rId7" Type="http://schemas.openxmlformats.org/officeDocument/2006/relationships/oleObject" Target="../embeddings/oleObject18.bin"/><Relationship Id="rId2" Type="http://schemas.openxmlformats.org/officeDocument/2006/relationships/tags" Target="../tags/tag69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74.xml"/><Relationship Id="rId7" Type="http://schemas.openxmlformats.org/officeDocument/2006/relationships/oleObject" Target="../embeddings/oleObject19.bin"/><Relationship Id="rId2" Type="http://schemas.openxmlformats.org/officeDocument/2006/relationships/tags" Target="../tags/tag73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78.xml"/><Relationship Id="rId7" Type="http://schemas.openxmlformats.org/officeDocument/2006/relationships/oleObject" Target="../embeddings/oleObject20.bin"/><Relationship Id="rId2" Type="http://schemas.openxmlformats.org/officeDocument/2006/relationships/tags" Target="../tags/tag77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0.xml"/><Relationship Id="rId4" Type="http://schemas.openxmlformats.org/officeDocument/2006/relationships/tags" Target="../tags/tag7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6.xml"/><Relationship Id="rId7" Type="http://schemas.openxmlformats.org/officeDocument/2006/relationships/oleObject" Target="../embeddings/oleObject7.bin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30.xml"/><Relationship Id="rId7" Type="http://schemas.openxmlformats.org/officeDocument/2006/relationships/oleObject" Target="../embeddings/oleObject8.bin"/><Relationship Id="rId2" Type="http://schemas.openxmlformats.org/officeDocument/2006/relationships/tags" Target="../tags/tag29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MODULE 5 - VERSION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MATERIAL HANDLING, WALKING WORKING SURFACES</a:t>
            </a:r>
          </a:p>
          <a:p>
            <a:r>
              <a:rPr lang="en-US" dirty="0"/>
              <a:t>OCCUPATIONAL HEALTH, ENVIRONMENTAL AWARENESS</a:t>
            </a:r>
          </a:p>
          <a:p>
            <a:r>
              <a:rPr lang="en-US" dirty="0"/>
              <a:t>ONSHORE ORIENTATION</a:t>
            </a:r>
          </a:p>
        </p:txBody>
      </p:sp>
    </p:spTree>
    <p:extLst>
      <p:ext uri="{BB962C8B-B14F-4D97-AF65-F5344CB8AC3E}">
        <p14:creationId xmlns:p14="http://schemas.microsoft.com/office/powerpoint/2010/main" val="20549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When on containers, valves and discharge devices are to be: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52285" y="2543629"/>
            <a:ext cx="4796971" cy="21227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Quick, self-closing style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 way valves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Ball valves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Any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12289008"/>
              </p:ext>
            </p:extLst>
          </p:nvPr>
        </p:nvGraphicFramePr>
        <p:xfrm>
          <a:off x="7527925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7925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747485" y="2589349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100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Which of the following actions are NOT considered good housekeeping: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767114"/>
            <a:ext cx="5638800" cy="4351338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Cleaning up spills immediately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Storing hazardous chemicals in there designated location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Keeping aisles, stairways, walkways and emergency escape routes free of clutter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Leaving tools on the floor next to your work area for easy access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3738087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240" y="4789375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0973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After suffering a back injury, you are more likely to suffer one later.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32115" y="2558143"/>
            <a:ext cx="2307771" cy="1273629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2067916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27315" y="2603863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5866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Which of the following apply to driving in adverse winter weather?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0400" y="1996281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 vehicle of snow &amp; ice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 sure lights are visible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 top of vehicle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 steps &amp;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ladders 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above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02794852"/>
              </p:ext>
            </p:extLst>
          </p:nvPr>
        </p:nvGraphicFramePr>
        <p:xfrm>
          <a:off x="75057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057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375920" y="4068582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5820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Which of the following items may be used for railing.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94229" y="2717800"/>
            <a:ext cx="4267200" cy="22678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Barricade Tape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Flagging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Floor Signs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 Railing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860096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709749" y="431308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2397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Rigging is:  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Equipment and method used in lifting, pulling, or tying down an object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Catching frogs at the local pond when work is slow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Making homemade repairs to equipment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7407896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01600" y="164592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8445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Getting a partner to help lift is one alternative to manually lifting a heavy load. Which of the following is NOT an alternative?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67871" y="2601686"/>
            <a:ext cx="5464629" cy="3269343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carts or dollies to move the load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cranes, hoists, or lift tables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Refuse to lift the load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Reduce the amount of weight to be lifted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2139409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93551" y="4398482"/>
            <a:ext cx="342900" cy="342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7993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How is a forklift different from a car?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54742" y="1694543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Steering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Weight differential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Center of gravity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but A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A,B,C only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01090644"/>
              </p:ext>
            </p:extLst>
          </p:nvPr>
        </p:nvGraphicFramePr>
        <p:xfrm>
          <a:off x="7651750" y="2363788"/>
          <a:ext cx="2855913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51750" y="2363788"/>
                        <a:ext cx="2855913" cy="3616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470262" y="376684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588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Failure to contain hazardous materials may expose the company and employees to: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6686" y="1996281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Civil penalties, adverse weather, criminal minds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Civil penalties, criminal penalties, adverse publicity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Adverse penalties, criminal publicity, civil penalties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1787881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341086" y="3106092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8223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Catch pans and other devices may be used to reduce the spills causing contamination on the ground.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73200" y="2935514"/>
            <a:ext cx="2873829" cy="14478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50198345"/>
              </p:ext>
            </p:extLst>
          </p:nvPr>
        </p:nvGraphicFramePr>
        <p:xfrm>
          <a:off x="7620000" y="28352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0" y="28352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168400" y="2981234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4106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When driving a vehicle it is important to make sure the employee has a current driver’s license.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531257" y="2354942"/>
            <a:ext cx="2293257" cy="13824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470952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226457" y="2400662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08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Benzene is an aromatic hydrocarbon that occurs naturally in petroleum crude oils and natural gas condensates. Which of the following is NOT an acute effect of contact with Benzene?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306286" y="2986314"/>
            <a:ext cx="4550229" cy="22606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Headache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Drowsiness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Leukemia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Respiratory irritation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02492906"/>
              </p:ext>
            </p:extLst>
          </p:nvPr>
        </p:nvGraphicFramePr>
        <p:xfrm>
          <a:off x="7921625" y="4451350"/>
          <a:ext cx="6100763" cy="514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21625" y="4451350"/>
                        <a:ext cx="6100763" cy="514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001486" y="4113058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0833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US"/>
              <a:t>NORM is: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306286" y="2986314"/>
            <a:ext cx="4934857" cy="2790372"/>
          </a:xfrm>
        </p:spPr>
        <p:txBody>
          <a:bodyPr>
            <a:normAutofit fontScale="92500"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Nationally Operated Radio Management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Naturally Occurring Recombinant Material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friend of Cliff </a:t>
            </a:r>
            <a:r>
              <a:rPr lang="en-US" sz="3200" dirty="0" err="1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Clavin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Naturally Occurring Radioactive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Material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19411424"/>
              </p:ext>
            </p:extLst>
          </p:nvPr>
        </p:nvGraphicFramePr>
        <p:xfrm>
          <a:off x="9526588" y="4283075"/>
          <a:ext cx="6100762" cy="514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26588" y="4283075"/>
                        <a:ext cx="6100762" cy="5148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 rot="10800000">
            <a:off x="1011646" y="5097900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017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Hazards include: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Air contaminates &amp; chemical agents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Biological hazards &amp; water hazards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hazards &amp; ergonomic hazards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and C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8013609"/>
              </p:ext>
            </p:extLst>
          </p:nvPr>
        </p:nvGraphicFramePr>
        <p:xfrm>
          <a:off x="76200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Chart" r:id="rId6" imgW="6096075" imgH="5143584" progId="MSGraph.Chart.8">
                  <p:embed followColorScheme="full"/>
                </p:oleObj>
              </mc:Choice>
              <mc:Fallback>
                <p:oleObj name="Chart" r:id="rId6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3676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It is permissible to be working on the rig while there is a windstorm.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12685" y="2267857"/>
            <a:ext cx="2053771" cy="14042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2200928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8205" y="2909122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7939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Employees are to inspect their vehicles before each trip to ensure the vehicle is in good mechanical condition.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119086" y="2696029"/>
            <a:ext cx="2460171" cy="13679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203558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814286" y="2741749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1943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All EXCEPT one of these techniques helps prevent spread of bacteria and germs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14400" y="2819400"/>
            <a:ext cx="5050971" cy="2449286"/>
          </a:xfrm>
        </p:spPr>
        <p:txBody>
          <a:bodyPr>
            <a:normAutofit fontScale="925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Washing your hands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Keeping wounds covered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Refusing to touch anything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Keeping personal items personal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4536150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29920" y="388281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3181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All spills of hazardous materials are to be cleaned up immediately by whom?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53885" y="2659743"/>
            <a:ext cx="4717143" cy="23186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crew that spilled it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HSE department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Trained Personnel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Any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26340157"/>
              </p:ext>
            </p:extLst>
          </p:nvPr>
        </p:nvGraphicFramePr>
        <p:xfrm>
          <a:off x="7513638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13638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49085" y="3786487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0406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Short term exposure to high concentrations of Diesel Particulate Matter (DPM) can cause;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61143" y="2500086"/>
            <a:ext cx="4673600" cy="23694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Headache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Dizziness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Irritation to the eyes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9335416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76663" y="409537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4962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Rig floors and well cellars are to be kept free from: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335314" y="2456543"/>
            <a:ext cx="4796971" cy="27323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Water, powders, other contaminated waste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Water, oils, other contaminated waste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Food, water, oils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6791211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79714" y="3566354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5817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62B6B3681CD4A399E1E100CBF662D2A"/>
  <p:tag name="TPVERSION" val="5"/>
  <p:tag name="TPFULLVERSION" val="5.3.2.2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E431DB457EC40D7AC68A39A1EE4E667&lt;/guid&gt;&#10;            &lt;repollguid&gt;7B44A33E84964115A6CF4F8EFAD156A3&lt;/repollguid&gt;&#10;            &lt;sourceid&gt;093850A2A67446CBBC846747A01BB89B&lt;/sourceid&gt;&#10;            &lt;questiontext&gt;Employees are to inspect their vehicles before each trip to ensure the vehicle is in good mechanical condi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rue&lt;/answertext&gt;&#10;                    &lt;valuetype&gt;1&lt;/valuetype&gt;&#10;                &lt;/answer&gt;&#10;                &lt;answer&gt;&#10;                    &lt;guid&gt;CF6DF7FA1DA0436F837B3A51BB789CB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mployees are to inspect their vehicles before each trip to ensure the vehicle is in good mechanical condition.[;crlf;]6[;]6[;]6[;]False[;]6[;][;crlf;]1[;]1[;]0[;]0[;crlf;]6[;]1[;]True1[;]True[;][;crlf;]0[;]-1[;]False2[;]False[;]"/>
  <p:tag name="HASRESULTS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3555C78672547ABA1903ABC1C2C16C6&lt;/guid&gt;&#10;            &lt;repollguid&gt;7B44A33E84964115A6CF4F8EFAD156A3&lt;/repollguid&gt;&#10;            &lt;sourceid&gt;093850A2A67446CBBC846747A01BB89B&lt;/sourceid&gt;&#10;            &lt;questiontext&gt;All EXCEPT one of these techniques helps prevent spread of bacteria and germ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Washing your hands&lt;/answertext&gt;&#10;                    &lt;valuetype&gt;-1&lt;/valuetype&gt;&#10;                &lt;/answer&gt;&#10;                &lt;answer&gt;&#10;                    &lt;guid&gt;E4D5E2E5F96C494D910DF8D2CE092399&lt;/guid&gt;&#10;                    &lt;answertext&gt;Keeping wounds covered&lt;/answertext&gt;&#10;                    &lt;valuetype&gt;-1&lt;/valuetype&gt;&#10;                &lt;/answer&gt;&#10;                &lt;answer&gt;&#10;                    &lt;guid&gt;F678FB62AF5B4CEEBDB32CBD9C2E655F&lt;/guid&gt;&#10;                    &lt;answertext&gt;Refusing to touch anything&lt;/answertext&gt;&#10;                    &lt;valuetype&gt;1&lt;/valuetype&gt;&#10;                &lt;/answer&gt;&#10;                &lt;answer&gt;&#10;                    &lt;guid&gt;AE08CD23A0E64E15B1C2EAEC38299A8D&lt;/guid&gt;&#10;                    &lt;answertext&gt;Keeping personal items personal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EXCEPT one of these techniques helps prevent spread of bacteria and germs[;crlf;]6[;]6[;]6[;]False[;]2[;][;crlf;]3[;]3[;]0.816496580927726[;]0.666666666666667[;crlf;]0[;]-1[;]Washing your hands1[;]Washing your hands[;][;crlf;]2[;]-1[;]Keeping wounds covered2[;]Keeping wounds covered[;][;crlf;]2[;]1[;]Refusing to touch anything3[;]Refusing to touch anything[;][;crlf;]2[;]-1[;]Keeping personal items personal4[;]Keeping personal items personal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5938DF39DAA4DD4A770B92359CA6474&lt;/guid&gt;&#10;            &lt;repollguid&gt;7B44A33E84964115A6CF4F8EFAD156A3&lt;/repollguid&gt;&#10;            &lt;sourceid&gt;093850A2A67446CBBC846747A01BB89B&lt;/sourceid&gt;&#10;            &lt;questiontext&gt;When driving a vehicle it is important to make sure the employee has a current driver’s licens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rue&lt;/answertext&gt;&#10;                    &lt;valuetype&gt;1&lt;/valuetype&gt;&#10;                &lt;/answer&gt;&#10;                &lt;answer&gt;&#10;                    &lt;guid&gt;7000F26A24D84069B5EDFE59B421AA1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driving a vehicle it is important to make sure the employee has a current driver’s license.[;crlf;]6[;]6[;]6[;]False[;]6[;][;crlf;]1[;]1[;]0[;]0[;crlf;]6[;]1[;]True1[;]True[;][;crlf;]0[;]-1[;]False2[;]False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40F6AAAF3884099BD5F2E32DC95746B&lt;/guid&gt;&#10;            &lt;repollguid&gt;7B44A33E84964115A6CF4F8EFAD156A3&lt;/repollguid&gt;&#10;            &lt;sourceid&gt;093850A2A67446CBBC846747A01BB89B&lt;/sourceid&gt;&#10;            &lt;questiontext&gt;All spills of hazardous materials are to be cleaned up immediately by whom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he crew that spilled it&lt;/answertext&gt;&#10;                    &lt;valuetype&gt;-1&lt;/valuetype&gt;&#10;                &lt;/answer&gt;&#10;                &lt;answer&gt;&#10;                    &lt;guid&gt;DA0906F4FE4A4167B9D8E75260A1DDB9&lt;/guid&gt;&#10;                    &lt;answertext&gt;HSE department&lt;/answertext&gt;&#10;                    &lt;valuetype&gt;-1&lt;/valuetype&gt;&#10;                &lt;/answer&gt;&#10;                &lt;answer&gt;&#10;                    &lt;guid&gt;9B82480CAA81489DBC14C799542F22B6&lt;/guid&gt;&#10;                    &lt;answertext&gt;Trained Personnel&lt;/answertext&gt;&#10;                    &lt;valuetype&gt;1&lt;/valuetype&gt;&#10;                &lt;/answer&gt;&#10;                &lt;answer&gt;&#10;                    &lt;guid&gt;33C56EE9D9554D6AB51EAA518630E0F7&lt;/guid&gt;&#10;                    &lt;answertext&gt;Any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ll spills of hazardous materials are to be cleaned up immediately by whom?[;crlf;]6[;]6[;]6[;]False[;]5[;][;crlf;]3.16666666666667[;]3[;]0.372677996249965[;]0.138888888888889[;crlf;]0[;]-1[;]The crew that spilled it1[;]The crew that spilled it[;][;crlf;]0[;]-1[;]HSE department2[;]HSE department[;][;crlf;]5[;]1[;]Trained Personnel3[;]Trained Personnel[;][;crlf;]1[;]-1[;]Any of the above4[;]Any of the above[;]"/>
  <p:tag name="HASRESULTS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2E00CA1322B4484ADE6EDA306CB9829&lt;/guid&gt;&#10;            &lt;repollguid&gt;7B44A33E84964115A6CF4F8EFAD156A3&lt;/repollguid&gt;&#10;            &lt;sourceid&gt;093850A2A67446CBBC846747A01BB89B&lt;/sourceid&gt;&#10;            &lt;questiontext&gt;Short term exposure to high concentrations of Diesel Particulate Matter (DPM) can cause;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Headache&lt;/answertext&gt;&#10;                    &lt;valuetype&gt;-1&lt;/valuetype&gt;&#10;                &lt;/answer&gt;&#10;                &lt;answer&gt;&#10;                    &lt;guid&gt;69E844369EF040AF928D0899307C217B&lt;/guid&gt;&#10;                    &lt;answertext&gt;Dizziness&lt;/answertext&gt;&#10;                    &lt;valuetype&gt;-1&lt;/valuetype&gt;&#10;                &lt;/answer&gt;&#10;                &lt;answer&gt;&#10;                    &lt;guid&gt;02DDE2FA51CB422694C1A7AA07A3CACA&lt;/guid&gt;&#10;                    &lt;answertext&gt;Irritation to the eyes&lt;/answertext&gt;&#10;                    &lt;valuetype&gt;-1&lt;/valuetype&gt;&#10;                &lt;/answer&gt;&#10;                &lt;answer&gt;&#10;                    &lt;guid&gt;3326130FFA7F4983B5904CC0459FE4DF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hort term exposure to high concentrations of Diesel Particulate Matter (DPM) can cause;[;crlf;]6[;]6[;]6[;]False[;]6[;][;crlf;]4[;]4[;]0[;]0[;crlf;]0[;]-1[;]Headache1[;]Headache[;][;crlf;]0[;]-1[;]Dizziness2[;]Dizziness[;][;crlf;]0[;]-1[;]Irritation to the eyes3[;]Irritation to the eyes[;][;crlf;]6[;]1[;]All of the above4[;]All of the above[;]"/>
  <p:tag name="HASRESULTS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2A65ECD9FBC4977AF521C0179AD3F74&lt;/guid&gt;&#10;            &lt;repollguid&gt;7B44A33E84964115A6CF4F8EFAD156A3&lt;/repollguid&gt;&#10;            &lt;sourceid&gt;093850A2A67446CBBC846747A01BB89B&lt;/sourceid&gt;&#10;            &lt;questiontext&gt;Rig floors and well cellars are to be kept free from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Water, powders, other contaminated waste&lt;/answertext&gt;&#10;                    &lt;valuetype&gt;-1&lt;/valuetype&gt;&#10;                &lt;/answer&gt;&#10;                &lt;answer&gt;&#10;                    &lt;guid&gt;BA52E94D794E4631B9F5161803C36FB1&lt;/guid&gt;&#10;                    &lt;answertext&gt;Water, oils, other contaminated waste&lt;/answertext&gt;&#10;                    &lt;valuetype&gt;1&lt;/valuetype&gt;&#10;                &lt;/answer&gt;&#10;                &lt;answer&gt;&#10;                    &lt;guid&gt;7F7A0C2FD283420DB5D57507C98AEBD4&lt;/guid&gt;&#10;                    &lt;answertext&gt;Food, water, oil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ig floors and well cellars are to be kept free from:[;crlf;]6[;]6[;]6[;]False[;]4[;][;crlf;]1.66666666666667[;]2[;]0.471404520791032[;]0.222222222222222[;crlf;]2[;]-1[;]Water, powders, other contaminated waste1[;]Water, powders, other contaminated waste[;][;crlf;]4[;]1[;]Water, oils, other contaminated waste2[;]Water, oils, other contaminated waste[;][;crlf;]0[;]-1[;]Food, water, oils3[;]Food, water, oils[;]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5BD7095A9B9465CB0D7D0955640CB2F&lt;/guid&gt;&#10;            &lt;repollguid&gt;7B44A33E84964115A6CF4F8EFAD156A3&lt;/repollguid&gt;&#10;            &lt;sourceid&gt;093850A2A67446CBBC846747A01BB89B&lt;/sourceid&gt;&#10;            &lt;questiontext&gt;When on containers, valves and discharge devices are to b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Quick, self-closing style&lt;/answertext&gt;&#10;                    &lt;valuetype&gt;1&lt;/valuetype&gt;&#10;                &lt;/answer&gt;&#10;                &lt;answer&gt;&#10;                    &lt;guid&gt;53C7B3E3463C4406A3FE0B53C6EBFB2B&lt;/guid&gt;&#10;                    &lt;answertext&gt;Two way valves&lt;/answertext&gt;&#10;                    &lt;valuetype&gt;-1&lt;/valuetype&gt;&#10;                &lt;/answer&gt;&#10;                &lt;answer&gt;&#10;                    &lt;guid&gt;CA9C0A634B0B4F5CBB49643BFE8F8BD2&lt;/guid&gt;&#10;                    &lt;answertext&gt;Ball valves&lt;/answertext&gt;&#10;                    &lt;valuetype&gt;-1&lt;/valuetype&gt;&#10;                &lt;/answer&gt;&#10;                &lt;answer&gt;&#10;                    &lt;guid&gt;F64289A42CFD48DD8316AEA3500153D1&lt;/guid&gt;&#10;                    &lt;answertext&gt;Any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on containers, valves and discharge devices are to be:[;crlf;]6[;]6[;]6[;]False[;]3[;][;crlf;]1.83333333333333[;]1.5[;]1.06718737290547[;]1.13888888888889[;crlf;]3[;]1[;]Quick, self-closing style1[;]Quick, self-closing style[;][;crlf;]2[;]-1[;]Two way valves2[;]Two way valves[;][;crlf;]0[;]-1[;]Ball valves3[;]Ball valves[;][;crlf;]1[;]-1[;]Any of the above4[;]Any of the above[;]"/>
  <p:tag name="HASRESULTS" val="Tru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768827086AE4208B1DDB2A5D053BB53&lt;/guid&gt;&#10;            &lt;repollguid&gt;7B44A33E84964115A6CF4F8EFAD156A3&lt;/repollguid&gt;&#10;            &lt;sourceid&gt;093850A2A67446CBBC846747A01BB89B&lt;/sourceid&gt;&#10;            &lt;questiontext&gt;Which of the following actions are NOT considered good housekeeping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Cleaning up spills immediately&lt;/answertext&gt;&#10;                    &lt;valuetype&gt;-1&lt;/valuetype&gt;&#10;                &lt;/answer&gt;&#10;                &lt;answer&gt;&#10;                    &lt;guid&gt;32C7AB86E5EF41D796920400C6D3A033&lt;/guid&gt;&#10;                    &lt;answertext&gt;Storing hazardous chemicals in there designated location&lt;/answertext&gt;&#10;                    &lt;valuetype&gt;-1&lt;/valuetype&gt;&#10;                &lt;/answer&gt;&#10;                &lt;answer&gt;&#10;                    &lt;guid&gt;3FF9FE311D1340488533916627B5E97B&lt;/guid&gt;&#10;                    &lt;answertext&gt;Keeping aisles, stairways, walkways and emergency escape routes free of clutter&lt;/answertext&gt;&#10;                    &lt;valuetype&gt;-1&lt;/valuetype&gt;&#10;                &lt;/answer&gt;&#10;                &lt;answer&gt;&#10;                    &lt;guid&gt;30C3F9D3781D4903B163FE568CA0F0A5&lt;/guid&gt;&#10;                    &lt;answertext&gt;Leaving tools on the floor next to your work area for easy access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actions are NOT considered good housekeeping:[;crlf;]6[;]6[;]6[;]False[;]6[;][;crlf;]4[;]4[;]0[;]0[;crlf;]0[;]-1[;]Cleaning up spills immediately1[;]Cleaning up spills immediately[;][;crlf;]0[;]-1[;]Storing hazardous chemicals in there designated location2[;]Storing hazardous chemicals in there designated location[;][;crlf;]0[;]-1[;]Keeping aisles, stairways, walkways and emergency escape routes free of clutter3[;]Keeping aisles, stairways, walkways and emergency escape routes free of clutter[;][;crlf;]6[;]1[;]Leaving tools on the floor next to your work area for easy access4[;]Leaving tools on the floor next to your work area for easy access[;]"/>
  <p:tag name="HASRESULTS" val="Tru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B0315E15CAE43248AF55C27AFB58A12&lt;/guid&gt;&#10;            &lt;repollguid&gt;7B44A33E84964115A6CF4F8EFAD156A3&lt;/repollguid&gt;&#10;            &lt;sourceid&gt;093850A2A67446CBBC846747A01BB89B&lt;/sourceid&gt;&#10;            &lt;questiontext&gt;After suffering a back injury, you are more likely to suffer one la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rue&lt;/answertext&gt;&#10;                    &lt;valuetype&gt;1&lt;/valuetype&gt;&#10;                &lt;/answer&gt;&#10;                &lt;answer&gt;&#10;                    &lt;guid&gt;C6A1AE02512545F1AE48F56067FD3CC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fter suffering a back injury, you are more likely to suffer one later.[;crlf;]6[;]6[;]6[;]False[;]6[;][;crlf;]1[;]1[;]0[;]0[;crlf;]6[;]1[;]True1[;]True[;][;crlf;]0[;]-1[;]False2[;]False[;]"/>
  <p:tag name="HASRESULTS" val="Tru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AA37020669D475DB2B6F87AB3C3D6BB&lt;/guid&gt;&#10;            &lt;repollguid&gt;7B44A33E84964115A6CF4F8EFAD156A3&lt;/repollguid&gt;&#10;            &lt;sourceid&gt;093850A2A67446CBBC846747A01BB89B&lt;/sourceid&gt;&#10;            &lt;questiontext&gt;Which of the following apply to driving in adverse winter weather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Clear vehicle of snow &amp;amp; ice&lt;/answertext&gt;&#10;                    &lt;valuetype&gt;-1&lt;/valuetype&gt;&#10;                &lt;/answer&gt;&#10;                &lt;answer&gt;&#10;                    &lt;guid&gt;4C9C69568D5F4FD5A8BE8D89E444ACB1&lt;/guid&gt;&#10;                    &lt;answertext&gt;Make sure lights are visible&lt;/answertext&gt;&#10;                    &lt;valuetype&gt;-1&lt;/valuetype&gt;&#10;                &lt;/answer&gt;&#10;                &lt;answer&gt;&#10;                    &lt;guid&gt;67058892933A44AB8E355ED962E6B1D9&lt;/guid&gt;&#10;                    &lt;answertext&gt;Clear top of vehicle&lt;/answertext&gt;&#10;                    &lt;valuetype&gt;-1&lt;/valuetype&gt;&#10;                &lt;/answer&gt;&#10;                &lt;answer&gt;&#10;                    &lt;guid&gt;A8F43D701F4D4171861F0176DFEB83F5&lt;/guid&gt;&#10;                    &lt;answertext&gt;Clear steps &amp;amp; ladders &lt;/answertext&gt;&#10;                    &lt;valuetype&gt;-1&lt;/valuetype&gt;&#10;                &lt;/answer&gt;&#10;                &lt;answer&gt;&#10;                    &lt;guid&gt;F9863850D9F045E7B39F30F871E753C7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apply to driving in adverse winter weather? [;crlf;]6[;]6[;]6[;]False[;]5[;][;crlf;]4.33333333333333[;]5[;]1.49071198499986[;]2.22222222222222[;crlf;]1[;]-1[;]Clear vehicle of snow &amp; ice1[;]Clear vehicle of snow &amp; ice[;][;crlf;]0[;]-1[;]Make sure lights are visible2[;]Make sure lights are visible[;][;crlf;]0[;]-1[;]Clear top of vehicle3[;]Clear top of vehicle[;][;crlf;]0[;]-1[;]Clear steps &amp; ladders 4[;]Clear steps &amp; ladders [;][;crlf;]5[;]1[;]All of the above5[;]All of the above[;]"/>
  <p:tag name="HASRESULTS" val="Tru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44F548C703C42D6B061FA53B49C7561&lt;/guid&gt;&#10;            &lt;repollguid&gt;7B44A33E84964115A6CF4F8EFAD156A3&lt;/repollguid&gt;&#10;            &lt;sourceid&gt;093850A2A67446CBBC846747A01BB89B&lt;/sourceid&gt;&#10;            &lt;questiontext&gt;Which of the following items may be used for rail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Barricade Tape&lt;/answertext&gt;&#10;                    &lt;valuetype&gt;-1&lt;/valuetype&gt;&#10;                &lt;/answer&gt;&#10;                &lt;answer&gt;&#10;                    &lt;guid&gt;2494421A16214943970DD70E3C8A5831&lt;/guid&gt;&#10;                    &lt;answertext&gt;Flagging&lt;/answertext&gt;&#10;                    &lt;valuetype&gt;-1&lt;/valuetype&gt;&#10;                &lt;/answer&gt;&#10;                &lt;answer&gt;&#10;                    &lt;guid&gt;2D6FD7C3503B4A4FB4418202FEDED677&lt;/guid&gt;&#10;                    &lt;answertext&gt;Floor Signs&lt;/answertext&gt;&#10;                    &lt;valuetype&gt;-1&lt;/valuetype&gt;&#10;                &lt;/answer&gt;&#10;                &lt;answer&gt;&#10;                    &lt;guid&gt;F985A41AD1C9465AA5BC622CF581AF3B&lt;/guid&gt;&#10;                    &lt;answertext&gt;Standard Railing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items may be used for railing.[;crlf;]6[;]6[;]6[;]False[;]5[;][;crlf;]3.83333333333333[;]4[;]0.372677996249965[;]0.138888888888889[;crlf;]0[;]-1[;]Barricade Tape1[;]Barricade Tape[;][;crlf;]0[;]-1[;]Flagging2[;]Flagging[;][;crlf;]1[;]-1[;]Floor Signs3[;]Floor Signs[;][;crlf;]5[;]1[;]Standard Railing4[;]Standard Railing[;]"/>
  <p:tag name="HASRESULTS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64BA5E63E274EE9B2F2C5430B808B1C&lt;/guid&gt;&#10;            &lt;repollguid&gt;7B44A33E84964115A6CF4F8EFAD156A3&lt;/repollguid&gt;&#10;            &lt;sourceid&gt;093850A2A67446CBBC846747A01BB89B&lt;/sourceid&gt;&#10;            &lt;questiontext&gt;Rigging is: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Equipment and method used in lifting, pulling, or tying down an object&lt;/answertext&gt;&#10;                    &lt;valuetype&gt;1&lt;/valuetype&gt;&#10;                &lt;/answer&gt;&#10;                &lt;answer&gt;&#10;                    &lt;guid&gt;46A015C92EBD40E093ACDF7B9B32A58C&lt;/guid&gt;&#10;                    &lt;answertext&gt;Catching frogs at the local pond when work is slow&lt;/answertext&gt;&#10;                    &lt;valuetype&gt;-1&lt;/valuetype&gt;&#10;                &lt;/answer&gt;&#10;                &lt;answer&gt;&#10;                    &lt;guid&gt;7A55E20F913D46659C50D907C89A58C9&lt;/guid&gt;&#10;                    &lt;answertext&gt;Making homemade repairs to equipment&lt;/answertext&gt;&#10;                    &lt;valuetype&gt;-1&lt;/valuetype&gt;&#10;                &lt;/answer&gt;&#10;                &lt;answer&gt;&#10;                    &lt;guid&gt;8DEFA07C6AC54E14A7A0F85618AC0E09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Rigging is:  [;crlf;]6[;]6[;]6[;]False[;]6[;][;crlf;]1[;]1[;]0[;]0[;crlf;]6[;]1[;]Equipment and method used in lifting, pulling, or tying down an object1[;]Equipment and method used in lifting, pulling, or tying down an object[;][;crlf;]0[;]-1[;]Catching frogs at the local pond when work is slow2[;]Catching frogs at the local pond when work is slow[;][;crlf;]0[;]-1[;]Making homemade repairs to equipment3[;]Making homemade repairs to equipment[;][;crlf;]0[;]-1[;]None of the above4[;]None of the above[;]"/>
  <p:tag name="HASRESULTS" val="Tru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E5CB5E47FBD4F24BFBBCB7E3FF529F0&lt;/guid&gt;&#10;            &lt;repollguid&gt;7B44A33E84964115A6CF4F8EFAD156A3&lt;/repollguid&gt;&#10;            &lt;sourceid&gt;093850A2A67446CBBC846747A01BB89B&lt;/sourceid&gt;&#10;            &lt;questiontext&gt;Getting a partner to help lift is one alternative to manually lifting a heavy load. Which of the following is NOT an alternativ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Use carts or dollies to move the load&lt;/answertext&gt;&#10;                    &lt;valuetype&gt;-1&lt;/valuetype&gt;&#10;                &lt;/answer&gt;&#10;                &lt;answer&gt;&#10;                    &lt;guid&gt;B6D57A68FD794CE99E886F5B01A1995D&lt;/guid&gt;&#10;                    &lt;answertext&gt;Use cranes, hoists, or lift tables&lt;/answertext&gt;&#10;                    &lt;valuetype&gt;-1&lt;/valuetype&gt;&#10;                &lt;/answer&gt;&#10;                &lt;answer&gt;&#10;                    &lt;guid&gt;F8FAFEBF53C6411890F8C20465DD2E48&lt;/guid&gt;&#10;                    &lt;answertext&gt;Refuse to lift the load&lt;/answertext&gt;&#10;                    &lt;valuetype&gt;1&lt;/valuetype&gt;&#10;                &lt;/answer&gt;&#10;                &lt;answer&gt;&#10;                    &lt;guid&gt;9F657C0A3D9A4F90B5AD25587D037B9D&lt;/guid&gt;&#10;                    &lt;answertext&gt;Reduce the amount of weight to be lifted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Getting a partner to help lift is one alternative to manually lifting a heavy load. Which of the following is NOT an alternative?[;crlf;]6[;]6[;]6[;]False[;]5[;][;crlf;]2.66666666666667[;]3[;]0.74535599249993[;]0.555555555555555[;crlf;]1[;]-1[;]Use carts or dollies to move the load1[;]Use carts or dollies to move the load[;][;crlf;]0[;]-1[;]Use cranes, hoists, or lift tables2[;]Use cranes, hoists, or lift tables[;][;crlf;]5[;]1[;]Refuse to lift the load3[;]Refuse to lift the load[;][;crlf;]0[;]-1[;]Reduce the amount of weight to be lifted4[;]Reduce the amount of weight to be lifted[;]"/>
  <p:tag name="HASRESULTS" val="Tru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ECF96EAEA6E4F79B129EC38646BF1FC&lt;/guid&gt;&#10;            &lt;repollguid&gt;7B44A33E84964115A6CF4F8EFAD156A3&lt;/repollguid&gt;&#10;            &lt;sourceid&gt;093850A2A67446CBBC846747A01BB89B&lt;/sourceid&gt;&#10;            &lt;questiontext&gt;Hazards includ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Air contaminates &amp;amp; chemical agents&lt;/answertext&gt;&#10;                    &lt;valuetype&gt;-1&lt;/valuetype&gt;&#10;                &lt;/answer&gt;&#10;                &lt;answer&gt;&#10;                    &lt;guid&gt;1325E271FE6D47F7B70D85522C024F3E&lt;/guid&gt;&#10;                    &lt;answertext&gt;Biological hazards &amp;amp; water hazards&lt;/answertext&gt;&#10;                    &lt;valuetype&gt;-1&lt;/valuetype&gt;&#10;                &lt;/answer&gt;&#10;                &lt;answer&gt;&#10;                    &lt;guid&gt;14FD09B873B64D67B25CC5E01CFEB1DE&lt;/guid&gt;&#10;                    &lt;answertext&gt;Physical hazards &amp;amp; ergonomic hazards&lt;/answertext&gt;&#10;                    &lt;valuetype&gt;-1&lt;/valuetype&gt;&#10;                &lt;/answer&gt;&#10;                &lt;answer&gt;&#10;                    &lt;guid&gt;D7AFE98838644A589A4E09491BDF7F81&lt;/guid&gt;&#10;                    &lt;answertext&gt;Both A and C&lt;/answertext&gt;&#10;                    &lt;valuetype&gt;1&lt;/valuetype&gt;&#10;                &lt;/answer&gt;&#10;                &lt;answer&gt;&#10;                    &lt;guid&gt;B549D9ADEED845FBB50AC7AF692D92BE&lt;/guid&gt;&#10;                    &lt;answertext&gt;All of the above&lt;/answertext&gt;&#10;                    &lt;valuetype&gt;-1&lt;/valuetype&gt;&#10;                &lt;/answer&gt;&#10;            &lt;/answers&gt;&#10;        &lt;/multichoice&gt;&#10;    &lt;/questions&gt;&#10;&lt;/questionlist&gt;"/>
  <p:tag name="RESULTS" val="Hazards include:[;crlf;]6[;]6[;]6[;]False[;]1[;][;crlf;]4.83333333333333[;]5[;]0.372677996249965[;]0.138888888888889[;crlf;]0[;]-1[;]Air contaminates &amp; chemical agents1[;]Air contaminates &amp; chemical agents[;][;crlf;]0[;]-1[;]Biological hazards &amp; water hazards2[;]Biological hazards &amp; water hazards[;][;crlf;]0[;]-1[;]Physical hazards &amp; ergonomic hazards3[;]Physical hazards &amp; ergonomic hazards[;][;crlf;]1[;]1[;]Both A and C4[;]Both A and C[;][;crlf;]5[;]-1[;]All of the above5[;]All of the above[;]"/>
  <p:tag name="HASRESULTS" val="True"/>
  <p:tag name="LIVECHARTING" val="False"/>
  <p:tag name="AUTOOPENPOLL" val="True"/>
  <p:tag name="AUTOFORMATCHART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3448C3B79A44D038022A5B97F2F20A6&lt;/guid&gt;&#10;            &lt;repollguid&gt;7B44A33E84964115A6CF4F8EFAD156A3&lt;/repollguid&gt;&#10;            &lt;sourceid&gt;093850A2A67446CBBC846747A01BB89B&lt;/sourceid&gt;&#10;            &lt;questiontext&gt;How is a forklift different from a ca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Steering&lt;/answertext&gt;&#10;                    &lt;valuetype&gt;-1&lt;/valuetype&gt;&#10;                &lt;/answer&gt;&#10;                &lt;answer&gt;&#10;                    &lt;guid&gt;11603A84924E457C873C424D03A76240&lt;/guid&gt;&#10;                    &lt;answertext&gt;Weight differential&lt;/answertext&gt;&#10;                    &lt;valuetype&gt;-1&lt;/valuetype&gt;&#10;                &lt;/answer&gt;&#10;                &lt;answer&gt;&#10;                    &lt;guid&gt;B33CC920151347768C96E50F8786D575&lt;/guid&gt;&#10;                    &lt;answertext&gt;Center of gravity&lt;/answertext&gt;&#10;                    &lt;valuetype&gt;-1&lt;/valuetype&gt;&#10;                &lt;/answer&gt;&#10;                &lt;answer&gt;&#10;                    &lt;guid&gt;5FCA38CC7D1F4E0899335B921093FDAB&lt;/guid&gt;&#10;                    &lt;answertext&gt;All but A&lt;/answertext&gt;&#10;                    &lt;valuetype&gt;-1&lt;/valuetype&gt;&#10;                &lt;/answer&gt;&#10;                &lt;answer&gt;&#10;                    &lt;guid&gt;8CD14C8001E94FFCAA8B95FBDF663891&lt;/guid&gt;&#10;                    &lt;answertext&gt;A,B,C only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ow is a forklift different from a car?[;crlf;]6[;]6[;]6[;]False[;]4[;][;crlf;]4.66666666666667[;]5[;]0.471404520791032[;]0.222222222222222[;crlf;]0[;]-1[;]Steering1[;]Steering[;][;crlf;]0[;]-1[;]Weight differential2[;]Weight differential[;][;crlf;]0[;]-1[;]Center of gravity3[;]Center of gravity[;][;crlf;]2[;]-1[;]All but A4[;]All but A[;][;crlf;]4[;]1[;]A,B,C only5[;]A,B,C only[;]"/>
  <p:tag name="HASRESULTS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1FA24417F31456A872DD508794C4753&lt;/guid&gt;&#10;            &lt;repollguid&gt;7B44A33E84964115A6CF4F8EFAD156A3&lt;/repollguid&gt;&#10;            &lt;sourceid&gt;093850A2A67446CBBC846747A01BB89B&lt;/sourceid&gt;&#10;            &lt;questiontext&gt;Failure to contain hazardous materials may expose the company and employees to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Civil penalties, adverse weather, criminal minds&lt;/answertext&gt;&#10;                    &lt;valuetype&gt;-1&lt;/valuetype&gt;&#10;                &lt;/answer&gt;&#10;                &lt;answer&gt;&#10;                    &lt;guid&gt;75278E7816DE438383BCA71F9F0B9B58&lt;/guid&gt;&#10;                    &lt;answertext&gt;Civil penalties, criminal penalties, adverse publicity&lt;/answertext&gt;&#10;                    &lt;valuetype&gt;1&lt;/valuetype&gt;&#10;                &lt;/answer&gt;&#10;                &lt;answer&gt;&#10;                    &lt;guid&gt;30191D5E97694709973812974EE8A377&lt;/guid&gt;&#10;                    &lt;answertext&gt;Adverse penalties, criminal publicity, civil penalties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Failure to contain hazardous materials may expose the company and employees to:[;crlf;]6[;]6[;]6[;]False[;]6[;][;crlf;]2[;]2[;]0[;]0[;crlf;]0[;]-1[;]Civil penalties, adverse weather, criminal minds1[;]Civil penalties, adverse weather, criminal minds[;][;crlf;]6[;]1[;]Civil penalties, criminal penalties, adverse publicity2[;]Civil penalties, criminal penalties, adverse publicity[;][;crlf;]0[;]-1[;]Adverse penalties, criminal publicity, civil penalties3[;]Adverse penalties, criminal publicity, civil penalties[;]"/>
  <p:tag name="HASRESULTS" val="Tru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7E7EE536F3B45F680E44B6EEAED20F7&lt;/guid&gt;&#10;            &lt;repollguid&gt;7B44A33E84964115A6CF4F8EFAD156A3&lt;/repollguid&gt;&#10;            &lt;sourceid&gt;093850A2A67446CBBC846747A01BB89B&lt;/sourceid&gt;&#10;            &lt;questiontext&gt;Catch pans and other devices may be used to reduce the spills causing contamination on the groun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rue&lt;/answertext&gt;&#10;                    &lt;valuetype&gt;1&lt;/valuetype&gt;&#10;                &lt;/answer&gt;&#10;                &lt;answer&gt;&#10;                    &lt;guid&gt;1F178972620945F2A0924B5D0CF88C6A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atch pans and other devices may be used to reduce the spills causing contamination on the ground.[;crlf;]6[;]6[;]6[;]False[;]6[;][;crlf;]1[;]1[;]0[;]0[;crlf;]6[;]1[;]True1[;]True[;][;crlf;]0[;]-1[;]False2[;]False[;]"/>
  <p:tag name="HASRESULTS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D16D9A6A079462481246C89680E4611&lt;/guid&gt;&#10;            &lt;repollguid&gt;7B44A33E84964115A6CF4F8EFAD156A3&lt;/repollguid&gt;&#10;            &lt;sourceid&gt;093850A2A67446CBBC846747A01BB89B&lt;/sourceid&gt;&#10;            &lt;questiontext&gt;Benzene is an aromatic hydrocarbon that occurs naturally in petroleum crude oils and natural gas condensates. Which of the following is NOT an acute effect of contact with Benzen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Headache&lt;/answertext&gt;&#10;                    &lt;valuetype&gt;-1&lt;/valuetype&gt;&#10;                &lt;/answer&gt;&#10;                &lt;answer&gt;&#10;                    &lt;guid&gt;B845DD5B47BD4F4D9AB03F655374B296&lt;/guid&gt;&#10;                    &lt;answertext&gt;Drowsiness&lt;/answertext&gt;&#10;                    &lt;valuetype&gt;-1&lt;/valuetype&gt;&#10;                &lt;/answer&gt;&#10;                &lt;answer&gt;&#10;                    &lt;guid&gt;64653C5D2C1C485889F6CC0EB6B05FB2&lt;/guid&gt;&#10;                    &lt;answertext&gt;Leukemia&lt;/answertext&gt;&#10;                    &lt;valuetype&gt;1&lt;/valuetype&gt;&#10;                &lt;/answer&gt;&#10;                &lt;answer&gt;&#10;                    &lt;guid&gt;76DC273B9AA84836AB41B4D4E4516455&lt;/guid&gt;&#10;                    &lt;answertext&gt;Respiratory irritation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Benzene is an aromatic hydrocarbon that occurs naturally in petroleum crude oils and natural gas condensates. Which of the following is NOT an acute effect of contact with Benzene?[;crlf;]6[;]6[;]6[;]False[;]4[;][;crlf;]2.66666666666667[;]3[;]0.471404520791032[;]0.222222222222222[;crlf;]0[;]-1[;]Headache1[;]Headache[;][;crlf;]2[;]-1[;]Drowsiness2[;]Drowsiness[;][;crlf;]4[;]1[;]Leukemia3[;]Leukemia[;][;crlf;]0[;]-1[;]Respiratory irritation4[;]Respiratory irritation[;]"/>
  <p:tag name="HASRESULTS" val="Tru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865BE115C4E42DFAF2DD47ED0E419EA&lt;/guid&gt;&#10;            &lt;repollguid&gt;7B44A33E84964115A6CF4F8EFAD156A3&lt;/repollguid&gt;&#10;            &lt;sourceid&gt;093850A2A67446CBBC846747A01BB89B&lt;/sourceid&gt;&#10;            &lt;questiontext&gt;NORM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Nationally Operated Radio Management&lt;/answertext&gt;&#10;                    &lt;valuetype&gt;-1&lt;/valuetype&gt;&#10;                &lt;/answer&gt;&#10;                &lt;answer&gt;&#10;                    &lt;guid&gt;B845DD5B47BD4F4D9AB03F655374B296&lt;/guid&gt;&#10;                    &lt;answertext&gt;Naturally Occurring Recombinant Material&lt;/answertext&gt;&#10;                    &lt;valuetype&gt;-1&lt;/valuetype&gt;&#10;                &lt;/answer&gt;&#10;                &lt;answer&gt;&#10;                    &lt;guid&gt;64653C5D2C1C485889F6CC0EB6B05FB2&lt;/guid&gt;&#10;                    &lt;answertext&gt;A friend of Cliff Clavin&lt;/answertext&gt;&#10;                    &lt;valuetype&gt;-1&lt;/valuetype&gt;&#10;                &lt;/answer&gt;&#10;                &lt;answer&gt;&#10;                    &lt;guid&gt;76DC273B9AA84836AB41B4D4E4516455&lt;/guid&gt;&#10;                    &lt;answertext&gt;Naturally Occurring Radioactive Material&lt;/answertext&gt;&#10;                    &lt;valuetype&gt;1&lt;/valuetype&gt;&#10;                &lt;/answer&gt;&#10;            &lt;/answers&gt;&#10;        &lt;/multichoice&gt;&#10;    &lt;/questions&gt;&#10;&lt;/questionlist&gt;"/>
  <p:tag name="RESULTS" val="NORM is:[;crlf;]6[;]6[;]6[;]False[;]6[;][;crlf;]4[;]4[;]0[;]0[;crlf;]0[;]-1[;]Nationally Operated Radio Management1[;]Nationally Operated Radio Management[;][;crlf;]0[;]-1[;]Naturally Occurring Recombinant Material2[;]Naturally Occurring Recombinant Material[;][;crlf;]0[;]-1[;]A friend of Cliff Clavin3[;]A friend of Cliff Clavin[;][;crlf;]6[;]1[;]Naturally Occurring Radioactive Material4[;]Naturally Occurring Radioactive Material[;]"/>
  <p:tag name="HASRESULTS" val="True"/>
  <p:tag name="LIVECHARTING" val="False"/>
  <p:tag name="AUTOOPENPOLL" val="True"/>
  <p:tag name="AUTOFORMATCHART" val="Tru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27B13A6289F4BD9A81B214D21300C98&lt;/guid&gt;&#10;        &lt;description /&gt;&#10;        &lt;date&gt;6/16/2015 7:49:4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FA18703442F49CBA008260B29EE2B8E&lt;/guid&gt;&#10;            &lt;repollguid&gt;7B44A33E84964115A6CF4F8EFAD156A3&lt;/repollguid&gt;&#10;            &lt;sourceid&gt;093850A2A67446CBBC846747A01BB89B&lt;/sourceid&gt;&#10;            &lt;questiontext&gt;It is permissible to be working on the rig while there is a windstorm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23C3C71526345748355F56B08C28F17&lt;/guid&gt;&#10;                    &lt;answertext&gt;True&lt;/answertext&gt;&#10;                    &lt;valuetype&gt;-1&lt;/valuetype&gt;&#10;                &lt;/answer&gt;&#10;                &lt;answer&gt;&#10;                    &lt;guid&gt;0D4BC424B8974DAB84E14D490396901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t is permissible to be working on the rig while there is a windstorm.[;crlf;]6[;]6[;]6[;]False[;]5[;][;crlf;]1.83333333333333[;]2[;]0.372677996249965[;]0.138888888888889[;crlf;]1[;]-1[;]True1[;]True[;][;crlf;]5[;]1[;]False2[;]False[;]"/>
  <p:tag name="HASRESULTS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578</Words>
  <Application>Microsoft Office PowerPoint</Application>
  <PresentationFormat>Custom</PresentationFormat>
  <Paragraphs>95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Graph Chart</vt:lpstr>
      <vt:lpstr>MODULE 5 - VERSION </vt:lpstr>
      <vt:lpstr>When driving a vehicle it is important to make sure the employee has a current driver’s license.</vt:lpstr>
      <vt:lpstr>Hazards include:</vt:lpstr>
      <vt:lpstr>It is permissible to be working on the rig while there is a windstorm.</vt:lpstr>
      <vt:lpstr>Employees are to inspect their vehicles before each trip to ensure the vehicle is in good mechanical condition.</vt:lpstr>
      <vt:lpstr>All EXCEPT one of these techniques helps prevent spread of bacteria and germs</vt:lpstr>
      <vt:lpstr>All spills of hazardous materials are to be cleaned up immediately by whom?</vt:lpstr>
      <vt:lpstr>Short term exposure to high concentrations of Diesel Particulate Matter (DPM) can cause;</vt:lpstr>
      <vt:lpstr>Rig floors and well cellars are to be kept free from:</vt:lpstr>
      <vt:lpstr>When on containers, valves and discharge devices are to be:</vt:lpstr>
      <vt:lpstr>Which of the following actions are NOT considered good housekeeping:</vt:lpstr>
      <vt:lpstr>After suffering a back injury, you are more likely to suffer one later.</vt:lpstr>
      <vt:lpstr>Which of the following apply to driving in adverse winter weather? </vt:lpstr>
      <vt:lpstr>Which of the following items may be used for railing.</vt:lpstr>
      <vt:lpstr>Rigging is:  </vt:lpstr>
      <vt:lpstr>Getting a partner to help lift is one alternative to manually lifting a heavy load. Which of the following is NOT an alternative?</vt:lpstr>
      <vt:lpstr>How is a forklift different from a car?</vt:lpstr>
      <vt:lpstr>Failure to contain hazardous materials may expose the company and employees to:</vt:lpstr>
      <vt:lpstr>Catch pans and other devices may be used to reduce the spills causing contamination on the ground.</vt:lpstr>
      <vt:lpstr>Benzene is an aromatic hydrocarbon that occurs naturally in petroleum crude oils and natural gas condensates. Which of the following is NOT an acute effect of contact with Benzene?</vt:lpstr>
      <vt:lpstr>NORM is: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5 - VERSION </dc:title>
  <dc:creator>Forrest Doshier</dc:creator>
  <cp:lastModifiedBy>Forrest Doshier</cp:lastModifiedBy>
  <cp:revision>12</cp:revision>
  <dcterms:created xsi:type="dcterms:W3CDTF">2015-06-16T12:50:50Z</dcterms:created>
  <dcterms:modified xsi:type="dcterms:W3CDTF">2015-06-16T21:15:29Z</dcterms:modified>
</cp:coreProperties>
</file>