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311" r:id="rId8"/>
    <p:sldId id="263" r:id="rId9"/>
    <p:sldId id="264" r:id="rId10"/>
    <p:sldId id="27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8" r:id="rId21"/>
    <p:sldId id="277" r:id="rId22"/>
    <p:sldId id="279" r:id="rId23"/>
    <p:sldId id="280" r:id="rId24"/>
    <p:sldId id="272" r:id="rId25"/>
    <p:sldId id="273" r:id="rId26"/>
    <p:sldId id="282" r:id="rId27"/>
    <p:sldId id="283" r:id="rId28"/>
    <p:sldId id="286" r:id="rId29"/>
    <p:sldId id="285" r:id="rId30"/>
    <p:sldId id="284" r:id="rId31"/>
    <p:sldId id="288" r:id="rId32"/>
    <p:sldId id="287" r:id="rId33"/>
    <p:sldId id="281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6" r:id="rId50"/>
    <p:sldId id="304" r:id="rId51"/>
    <p:sldId id="305" r:id="rId52"/>
    <p:sldId id="307" r:id="rId53"/>
    <p:sldId id="309" r:id="rId54"/>
    <p:sldId id="310" r:id="rId5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FD1CC-7EFF-4341-86EE-0FBD596E3D69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945B15A8-449B-49F4-9045-8CED0025B388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Human Performance</a:t>
          </a:r>
        </a:p>
      </dgm:t>
    </dgm:pt>
    <dgm:pt modelId="{E30134BF-813D-49A3-9E92-1A94958ECBF8}" type="parTrans" cxnId="{5BBD17D4-5857-45F7-AC25-E75E218A59F8}">
      <dgm:prSet/>
      <dgm:spPr/>
      <dgm:t>
        <a:bodyPr/>
        <a:lstStyle/>
        <a:p>
          <a:endParaRPr lang="en-US"/>
        </a:p>
      </dgm:t>
    </dgm:pt>
    <dgm:pt modelId="{2D2ABC46-4BA3-496F-BF84-76D2DD3CFF37}" type="sibTrans" cxnId="{5BBD17D4-5857-45F7-AC25-E75E218A59F8}">
      <dgm:prSet/>
      <dgm:spPr/>
      <dgm:t>
        <a:bodyPr/>
        <a:lstStyle/>
        <a:p>
          <a:endParaRPr lang="en-US"/>
        </a:p>
      </dgm:t>
    </dgm:pt>
    <dgm:pt modelId="{32DB8E15-B297-47E6-AD6D-773CB92860E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err="1"/>
            <a:t>Bahavior</a:t>
          </a:r>
          <a:r>
            <a:rPr lang="en-US" dirty="0"/>
            <a:t>-Based Safety</a:t>
          </a:r>
        </a:p>
      </dgm:t>
    </dgm:pt>
    <dgm:pt modelId="{36ABB88B-ED83-45AB-A9E5-65903735027E}" type="parTrans" cxnId="{7007FC40-287B-4055-BBD5-17250BBAC984}">
      <dgm:prSet/>
      <dgm:spPr/>
      <dgm:t>
        <a:bodyPr/>
        <a:lstStyle/>
        <a:p>
          <a:endParaRPr lang="en-US"/>
        </a:p>
      </dgm:t>
    </dgm:pt>
    <dgm:pt modelId="{7BA978C7-8494-40CF-8C73-2837B6B20077}" type="sibTrans" cxnId="{7007FC40-287B-4055-BBD5-17250BBAC984}">
      <dgm:prSet/>
      <dgm:spPr/>
      <dgm:t>
        <a:bodyPr/>
        <a:lstStyle/>
        <a:p>
          <a:endParaRPr lang="en-US"/>
        </a:p>
      </dgm:t>
    </dgm:pt>
    <dgm:pt modelId="{617A46BF-9225-46DC-81AC-474A91B8EB5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Preventing SIFs</a:t>
          </a:r>
        </a:p>
      </dgm:t>
    </dgm:pt>
    <dgm:pt modelId="{C45B6853-41B6-4690-9B07-B14C7F65B4D6}" type="parTrans" cxnId="{A0E2F9D6-43F2-4957-9C55-7742A17A843C}">
      <dgm:prSet/>
      <dgm:spPr/>
      <dgm:t>
        <a:bodyPr/>
        <a:lstStyle/>
        <a:p>
          <a:endParaRPr lang="en-US"/>
        </a:p>
      </dgm:t>
    </dgm:pt>
    <dgm:pt modelId="{3D247D91-54E1-4E2B-87A4-A3F1C251385B}" type="sibTrans" cxnId="{A0E2F9D6-43F2-4957-9C55-7742A17A843C}">
      <dgm:prSet/>
      <dgm:spPr/>
      <dgm:t>
        <a:bodyPr/>
        <a:lstStyle/>
        <a:p>
          <a:endParaRPr lang="en-US"/>
        </a:p>
      </dgm:t>
    </dgm:pt>
    <dgm:pt modelId="{6EA48C72-B95F-459B-8AA6-F62134A9DF9F}" type="pres">
      <dgm:prSet presAssocID="{6DAFD1CC-7EFF-4341-86EE-0FBD596E3D69}" presName="Name0" presStyleCnt="0">
        <dgm:presLayoutVars>
          <dgm:dir/>
          <dgm:resizeHandles val="exact"/>
        </dgm:presLayoutVars>
      </dgm:prSet>
      <dgm:spPr/>
    </dgm:pt>
    <dgm:pt modelId="{9C250C77-3CEF-413C-94B2-55DE89D8AEC0}" type="pres">
      <dgm:prSet presAssocID="{6DAFD1CC-7EFF-4341-86EE-0FBD596E3D69}" presName="vNodes" presStyleCnt="0"/>
      <dgm:spPr/>
    </dgm:pt>
    <dgm:pt modelId="{979C5B6A-3F9D-4B5A-BE05-F5524BABFE17}" type="pres">
      <dgm:prSet presAssocID="{945B15A8-449B-49F4-9045-8CED0025B388}" presName="node" presStyleLbl="node1" presStyleIdx="0" presStyleCnt="3" custLinFactNeighborX="1184" custLinFactNeighborY="-2516">
        <dgm:presLayoutVars>
          <dgm:bulletEnabled val="1"/>
        </dgm:presLayoutVars>
      </dgm:prSet>
      <dgm:spPr/>
    </dgm:pt>
    <dgm:pt modelId="{A0D451F2-9FF6-4104-98F1-ADB703A7B666}" type="pres">
      <dgm:prSet presAssocID="{2D2ABC46-4BA3-496F-BF84-76D2DD3CFF37}" presName="spacerT" presStyleCnt="0"/>
      <dgm:spPr/>
    </dgm:pt>
    <dgm:pt modelId="{E9DE8777-1EC0-43B2-ADCE-DE51E7BA75C8}" type="pres">
      <dgm:prSet presAssocID="{2D2ABC46-4BA3-496F-BF84-76D2DD3CFF37}" presName="sibTrans" presStyleLbl="sibTrans2D1" presStyleIdx="0" presStyleCnt="2"/>
      <dgm:spPr/>
    </dgm:pt>
    <dgm:pt modelId="{6516F0B9-CE7D-49D8-B922-8E30771A4DB2}" type="pres">
      <dgm:prSet presAssocID="{2D2ABC46-4BA3-496F-BF84-76D2DD3CFF37}" presName="spacerB" presStyleCnt="0"/>
      <dgm:spPr/>
    </dgm:pt>
    <dgm:pt modelId="{25BE1E52-3EC9-4685-AD56-3E67E1D5719A}" type="pres">
      <dgm:prSet presAssocID="{32DB8E15-B297-47E6-AD6D-773CB92860E6}" presName="node" presStyleLbl="node1" presStyleIdx="1" presStyleCnt="3">
        <dgm:presLayoutVars>
          <dgm:bulletEnabled val="1"/>
        </dgm:presLayoutVars>
      </dgm:prSet>
      <dgm:spPr/>
    </dgm:pt>
    <dgm:pt modelId="{CB1F95A5-4FD8-49E7-AAE9-2288421555BD}" type="pres">
      <dgm:prSet presAssocID="{6DAFD1CC-7EFF-4341-86EE-0FBD596E3D69}" presName="sibTransLast" presStyleLbl="sibTrans2D1" presStyleIdx="1" presStyleCnt="2"/>
      <dgm:spPr/>
    </dgm:pt>
    <dgm:pt modelId="{8F2B7D57-118B-453A-9C40-6884AB7A7039}" type="pres">
      <dgm:prSet presAssocID="{6DAFD1CC-7EFF-4341-86EE-0FBD596E3D69}" presName="connectorText" presStyleLbl="sibTrans2D1" presStyleIdx="1" presStyleCnt="2"/>
      <dgm:spPr/>
    </dgm:pt>
    <dgm:pt modelId="{60360B8B-F708-455A-8955-030DBA2E4219}" type="pres">
      <dgm:prSet presAssocID="{6DAFD1CC-7EFF-4341-86EE-0FBD596E3D69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0CDB03C-A47E-4C03-9D42-DC35E40BF389}" type="presOf" srcId="{7BA978C7-8494-40CF-8C73-2837B6B20077}" destId="{CB1F95A5-4FD8-49E7-AAE9-2288421555BD}" srcOrd="0" destOrd="0" presId="urn:microsoft.com/office/officeart/2005/8/layout/equation2"/>
    <dgm:cxn modelId="{7007FC40-287B-4055-BBD5-17250BBAC984}" srcId="{6DAFD1CC-7EFF-4341-86EE-0FBD596E3D69}" destId="{32DB8E15-B297-47E6-AD6D-773CB92860E6}" srcOrd="1" destOrd="0" parTransId="{36ABB88B-ED83-45AB-A9E5-65903735027E}" sibTransId="{7BA978C7-8494-40CF-8C73-2837B6B20077}"/>
    <dgm:cxn modelId="{5759BB41-EC5A-4D7D-8DBE-45579D22892C}" type="presOf" srcId="{32DB8E15-B297-47E6-AD6D-773CB92860E6}" destId="{25BE1E52-3EC9-4685-AD56-3E67E1D5719A}" srcOrd="0" destOrd="0" presId="urn:microsoft.com/office/officeart/2005/8/layout/equation2"/>
    <dgm:cxn modelId="{821C7459-3641-47B0-A491-AE47B013002D}" type="presOf" srcId="{7BA978C7-8494-40CF-8C73-2837B6B20077}" destId="{8F2B7D57-118B-453A-9C40-6884AB7A7039}" srcOrd="1" destOrd="0" presId="urn:microsoft.com/office/officeart/2005/8/layout/equation2"/>
    <dgm:cxn modelId="{CA059E80-46B6-4FA7-BB74-83B1E7272152}" type="presOf" srcId="{6DAFD1CC-7EFF-4341-86EE-0FBD596E3D69}" destId="{6EA48C72-B95F-459B-8AA6-F62134A9DF9F}" srcOrd="0" destOrd="0" presId="urn:microsoft.com/office/officeart/2005/8/layout/equation2"/>
    <dgm:cxn modelId="{C9036E8D-B380-476D-B11B-433F62DEBB66}" type="presOf" srcId="{2D2ABC46-4BA3-496F-BF84-76D2DD3CFF37}" destId="{E9DE8777-1EC0-43B2-ADCE-DE51E7BA75C8}" srcOrd="0" destOrd="0" presId="urn:microsoft.com/office/officeart/2005/8/layout/equation2"/>
    <dgm:cxn modelId="{89E590CC-2DF5-420B-9D3E-C7CE14B5876A}" type="presOf" srcId="{945B15A8-449B-49F4-9045-8CED0025B388}" destId="{979C5B6A-3F9D-4B5A-BE05-F5524BABFE17}" srcOrd="0" destOrd="0" presId="urn:microsoft.com/office/officeart/2005/8/layout/equation2"/>
    <dgm:cxn modelId="{5BBD17D4-5857-45F7-AC25-E75E218A59F8}" srcId="{6DAFD1CC-7EFF-4341-86EE-0FBD596E3D69}" destId="{945B15A8-449B-49F4-9045-8CED0025B388}" srcOrd="0" destOrd="0" parTransId="{E30134BF-813D-49A3-9E92-1A94958ECBF8}" sibTransId="{2D2ABC46-4BA3-496F-BF84-76D2DD3CFF37}"/>
    <dgm:cxn modelId="{A0E2F9D6-43F2-4957-9C55-7742A17A843C}" srcId="{6DAFD1CC-7EFF-4341-86EE-0FBD596E3D69}" destId="{617A46BF-9225-46DC-81AC-474A91B8EB54}" srcOrd="2" destOrd="0" parTransId="{C45B6853-41B6-4690-9B07-B14C7F65B4D6}" sibTransId="{3D247D91-54E1-4E2B-87A4-A3F1C251385B}"/>
    <dgm:cxn modelId="{FF52B1E1-02F2-4EAD-BB0C-DC6D3A66FA78}" type="presOf" srcId="{617A46BF-9225-46DC-81AC-474A91B8EB54}" destId="{60360B8B-F708-455A-8955-030DBA2E4219}" srcOrd="0" destOrd="0" presId="urn:microsoft.com/office/officeart/2005/8/layout/equation2"/>
    <dgm:cxn modelId="{C9DF0E00-D5A1-472A-B4A1-B13D2A84E3B5}" type="presParOf" srcId="{6EA48C72-B95F-459B-8AA6-F62134A9DF9F}" destId="{9C250C77-3CEF-413C-94B2-55DE89D8AEC0}" srcOrd="0" destOrd="0" presId="urn:microsoft.com/office/officeart/2005/8/layout/equation2"/>
    <dgm:cxn modelId="{B1A7E6B8-A9B1-4EAA-B879-386C3C2CBA96}" type="presParOf" srcId="{9C250C77-3CEF-413C-94B2-55DE89D8AEC0}" destId="{979C5B6A-3F9D-4B5A-BE05-F5524BABFE17}" srcOrd="0" destOrd="0" presId="urn:microsoft.com/office/officeart/2005/8/layout/equation2"/>
    <dgm:cxn modelId="{10E36F74-FB6E-492F-88EA-8B10520FF243}" type="presParOf" srcId="{9C250C77-3CEF-413C-94B2-55DE89D8AEC0}" destId="{A0D451F2-9FF6-4104-98F1-ADB703A7B666}" srcOrd="1" destOrd="0" presId="urn:microsoft.com/office/officeart/2005/8/layout/equation2"/>
    <dgm:cxn modelId="{8BBA75F1-0409-4722-895C-96372E76B036}" type="presParOf" srcId="{9C250C77-3CEF-413C-94B2-55DE89D8AEC0}" destId="{E9DE8777-1EC0-43B2-ADCE-DE51E7BA75C8}" srcOrd="2" destOrd="0" presId="urn:microsoft.com/office/officeart/2005/8/layout/equation2"/>
    <dgm:cxn modelId="{952D65C6-2E84-4EC0-9622-5FB88DA5440A}" type="presParOf" srcId="{9C250C77-3CEF-413C-94B2-55DE89D8AEC0}" destId="{6516F0B9-CE7D-49D8-B922-8E30771A4DB2}" srcOrd="3" destOrd="0" presId="urn:microsoft.com/office/officeart/2005/8/layout/equation2"/>
    <dgm:cxn modelId="{85A185E0-6AB6-4B9A-B176-BE741CB21B90}" type="presParOf" srcId="{9C250C77-3CEF-413C-94B2-55DE89D8AEC0}" destId="{25BE1E52-3EC9-4685-AD56-3E67E1D5719A}" srcOrd="4" destOrd="0" presId="urn:microsoft.com/office/officeart/2005/8/layout/equation2"/>
    <dgm:cxn modelId="{2744B753-4A7C-4768-B9E3-6D5C80F05303}" type="presParOf" srcId="{6EA48C72-B95F-459B-8AA6-F62134A9DF9F}" destId="{CB1F95A5-4FD8-49E7-AAE9-2288421555BD}" srcOrd="1" destOrd="0" presId="urn:microsoft.com/office/officeart/2005/8/layout/equation2"/>
    <dgm:cxn modelId="{96B03304-328C-4AA1-AA5C-655F985EA9DB}" type="presParOf" srcId="{CB1F95A5-4FD8-49E7-AAE9-2288421555BD}" destId="{8F2B7D57-118B-453A-9C40-6884AB7A7039}" srcOrd="0" destOrd="0" presId="urn:microsoft.com/office/officeart/2005/8/layout/equation2"/>
    <dgm:cxn modelId="{BA971438-582D-4CC4-A3BF-646AF1656F63}" type="presParOf" srcId="{6EA48C72-B95F-459B-8AA6-F62134A9DF9F}" destId="{60360B8B-F708-455A-8955-030DBA2E421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5B6A-3F9D-4B5A-BE05-F5524BABFE17}">
      <dsp:nvSpPr>
        <dsp:cNvPr id="0" name=""/>
        <dsp:cNvSpPr/>
      </dsp:nvSpPr>
      <dsp:spPr>
        <a:xfrm>
          <a:off x="553386" y="0"/>
          <a:ext cx="1392029" cy="1392029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Human Performance</a:t>
          </a:r>
        </a:p>
      </dsp:txBody>
      <dsp:txXfrm>
        <a:off x="757244" y="203858"/>
        <a:ext cx="984313" cy="984313"/>
      </dsp:txXfrm>
    </dsp:sp>
    <dsp:sp modelId="{E9DE8777-1EC0-43B2-ADCE-DE51E7BA75C8}">
      <dsp:nvSpPr>
        <dsp:cNvPr id="0" name=""/>
        <dsp:cNvSpPr/>
      </dsp:nvSpPr>
      <dsp:spPr>
        <a:xfrm>
          <a:off x="829230" y="1505213"/>
          <a:ext cx="807377" cy="80737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36248" y="1813954"/>
        <a:ext cx="593341" cy="189895"/>
      </dsp:txXfrm>
    </dsp:sp>
    <dsp:sp modelId="{25BE1E52-3EC9-4685-AD56-3E67E1D5719A}">
      <dsp:nvSpPr>
        <dsp:cNvPr id="0" name=""/>
        <dsp:cNvSpPr/>
      </dsp:nvSpPr>
      <dsp:spPr>
        <a:xfrm>
          <a:off x="536904" y="2425624"/>
          <a:ext cx="1392029" cy="1392029"/>
        </a:xfrm>
        <a:prstGeom prst="ellips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Bahavior</a:t>
          </a:r>
          <a:r>
            <a:rPr lang="en-US" sz="1400" kern="1200" dirty="0"/>
            <a:t>-Based Safety</a:t>
          </a:r>
        </a:p>
      </dsp:txBody>
      <dsp:txXfrm>
        <a:off x="740762" y="2629482"/>
        <a:ext cx="984313" cy="984313"/>
      </dsp:txXfrm>
    </dsp:sp>
    <dsp:sp modelId="{CB1F95A5-4FD8-49E7-AAE9-2288421555BD}">
      <dsp:nvSpPr>
        <dsp:cNvPr id="0" name=""/>
        <dsp:cNvSpPr/>
      </dsp:nvSpPr>
      <dsp:spPr>
        <a:xfrm rot="89">
          <a:off x="2150100" y="1649938"/>
          <a:ext cx="433930" cy="517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150100" y="1753503"/>
        <a:ext cx="303751" cy="310701"/>
      </dsp:txXfrm>
    </dsp:sp>
    <dsp:sp modelId="{60360B8B-F708-455A-8955-030DBA2E4219}">
      <dsp:nvSpPr>
        <dsp:cNvPr id="0" name=""/>
        <dsp:cNvSpPr/>
      </dsp:nvSpPr>
      <dsp:spPr>
        <a:xfrm>
          <a:off x="2764152" y="516872"/>
          <a:ext cx="2784059" cy="278405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Preventing SIFs</a:t>
          </a:r>
        </a:p>
      </dsp:txBody>
      <dsp:txXfrm>
        <a:off x="3171868" y="924588"/>
        <a:ext cx="1968627" cy="1968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8F3846-7589-4B1A-AE6D-5B52BAB8FF0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7426C1-7BD1-49EA-B9D1-2AA5756E9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5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2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0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94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2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29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74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93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4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01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74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3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54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20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3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92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7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98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72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1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41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71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2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8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95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18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8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42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26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80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0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980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71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378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7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495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445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83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92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87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515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884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16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620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992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838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66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759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20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770A8-B7A6-8645-9FC9-EABFC3D41A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41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0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426C1-7BD1-49EA-B9D1-2AA5756E9F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9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03BA-811F-4F62-8AA8-0B8EBD423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C2B1D-610C-48FC-B376-55B80086B1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48A25-E3ED-40CA-AD61-10466EBE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CD605-993E-4CEC-AF4C-2EF396595DC2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3F774-BB27-42C6-AD63-7281E2154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1133E-FA99-42E4-A575-9EFF3015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4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BA70-1348-4709-B97E-E540CEC4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71728-8051-410F-9C92-07C0DF000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49FAD-0379-4591-90D8-F1401D98C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E857-9467-4EE1-8D93-13FBCCC4FABB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C015-8A0A-4E59-AF19-4F5AA6D2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EF24C-D1E9-4574-B422-570A62B6C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6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0423C0-147B-445D-B768-28E96A340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0EF0C-BE5C-47A3-B514-5218C6FE0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78A15-F6AE-4C28-8BB9-8C9550D3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EEFE-7645-4097-8285-FE2A02E15D9B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53DA5-5A8A-423A-8794-39FFA13E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065B5-EAC3-4E10-84CE-E1CAD8C1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0" y="1620000"/>
            <a:ext cx="11712000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40000" y="636231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/>
              <a:t>Go to Insert/Header &amp; Footer to adjust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0000" y="180000"/>
            <a:ext cx="11712000" cy="1080000"/>
          </a:xfrm>
          <a:prstGeom prst="rect">
            <a:avLst/>
          </a:prstGeom>
        </p:spPr>
        <p:txBody>
          <a:bodyPr lIns="90000" anchor="t" anchorCtr="0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7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F853-F6BA-49BE-B1D9-3F23E451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4EA19-1259-4ACB-8F58-CF80BEF03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D7229-59D7-4736-9AA6-308096EE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DF67-E898-40A7-A978-A7A5BAFCD136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0657F-35FC-4479-A8C3-4140B295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532C4-059A-4282-B35D-6A285405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2495-B404-481D-8272-8A6AFB5A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CAEB6-2F67-4AFA-8E06-AB6C5E5A5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ECEB-4E03-4362-A3E4-25C163A66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B728-3B52-431F-BC5F-ADFC4341AACE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3F8C7-A207-4E11-B42B-45ADD51DC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89549-37BF-45BC-900B-039E6261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1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1620-EB6B-449B-99D8-5F2BE031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9630-1277-44C5-A971-B57A6EC3B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35F96-F11C-4548-BEFA-CBC0A0074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46EBE-2FC3-44B0-982C-AAD7599F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A21D-FE80-4AEA-B7F0-E738EDBBE1C8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EEF90-A360-4C9A-B5AB-CDE2234B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676FA-710B-4319-A594-AB9DC893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103E-49D9-40C1-AB66-DE47EDA6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EEA2-16D6-4621-AF80-7D2F17027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E6E8B-6082-4A02-AA0C-4399014C4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78A63-26C2-4B80-A2E0-2596B5B90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C1DB2-07A8-4681-B34D-5A34BE8D0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B8E19-592F-4FA9-972F-08F35F63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9EC3-CFF6-49D8-9DDA-87EDC57F3326}" type="datetime1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D3E792-2918-432D-AFD0-A1F733A1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B9344D-8032-4F8C-BB27-8EC6067B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155DE-2743-41AA-8155-E1179E4A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5F43A-863E-44D4-87F8-353FCAC6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02835-6023-4EF5-A649-33EC046AAE0E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96FF-5755-4093-8ACA-DF7475A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9466B-8A00-4723-9791-6A7E092F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2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A9FA2A-8E8A-40B8-A279-50052E67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CC101-F452-468D-8060-FB79524D6224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EC1DF-F7C1-4285-9759-5263A35C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CC1DC-3A50-45D2-8ADD-7819D967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BCD2-0DDA-4E2F-A466-405F9EB1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2EA02-8193-4384-92B1-A7725F850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56C20-AECB-403C-B4D7-6577FB090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24E09-74C8-4ECD-B181-E19CD5CD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3D85-FC5E-4239-91AC-FD7F4C67AC66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ACFFD-02DF-4C9A-9E38-CF68E03C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1B867-FCEC-42B1-BBF8-E2CE7A7C4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0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4F2C-9FD3-4373-8C9B-C2C31E965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A77BF-C495-4196-A1BC-7D10A95D3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324A0-46AC-4D87-9BFC-86BED359F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D31A2-C992-4BAF-8CFC-67622024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1940-222C-444E-B05D-512B7D317842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5E21C-9FFA-42E6-8D44-2AAECAE2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E5A19-CB23-4082-9A52-F1DFF851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EEE14-A70D-4ACC-B0AA-0767BB7E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74919-9968-48E5-8AD9-E1F2A8AB0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9A1CF-BAB1-422E-AFF6-EE80EED23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71FC3-5454-45A6-95D9-6060DBAE30B9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F7C9E-5BA8-4B81-A9CB-8161A3486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770A-6BB6-4876-8221-7EE4FB660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0E05E-547C-4912-9FD3-34C26F489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5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5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0B411-EAB2-4EDA-92A3-B5FB2E0FB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1234E-65B5-4A1A-A5CC-39FA1C719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73750-C16E-496E-9A70-86FF1295B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604E29-AF5D-4ACE-A0AC-DE068F63F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" y="1"/>
            <a:ext cx="3595946" cy="1199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57570-F651-4331-86CD-71FCEB591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98" y="5592001"/>
            <a:ext cx="3985689" cy="1265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ED7B0D-10A3-471B-A39D-07D33EC806F0}"/>
              </a:ext>
            </a:extLst>
          </p:cNvPr>
          <p:cNvSpPr txBox="1"/>
          <p:nvPr/>
        </p:nvSpPr>
        <p:spPr>
          <a:xfrm>
            <a:off x="285225" y="6225000"/>
            <a:ext cx="502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SafeLandUSA</a:t>
            </a:r>
            <a:r>
              <a:rPr lang="en-US" sz="3200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5C1336C-82AA-4BFB-97CA-3703D5F2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3F3D52-7DD6-4E5B-8F9C-C01D00EA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D51435-D7FD-412F-8A77-146679BD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8A2CC-3CAC-41A0-A033-7239332D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10</a:t>
            </a:fld>
            <a:endParaRPr lang="en-US"/>
          </a:p>
        </p:txBody>
      </p:sp>
      <p:pic>
        <p:nvPicPr>
          <p:cNvPr id="1028" name="Picture 4" descr="Shale Sector Restructuring: Whiting Petroleum Exits as Others Just Begin  the Bankruptcy Process">
            <a:extLst>
              <a:ext uri="{FF2B5EF4-FFF2-40B4-BE49-F238E27FC236}">
                <a16:creationId xmlns:a16="http://schemas.microsoft.com/office/drawing/2014/main" id="{53C91590-F634-4606-8B64-CB0D7FAA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0BE247-F692-4C98-92FF-632EAEA5E9C3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5193DFE8-D631-4E78-A82A-C84635FA03C5}"/>
              </a:ext>
            </a:extLst>
          </p:cNvPr>
          <p:cNvSpPr txBox="1">
            <a:spLocks/>
          </p:cNvSpPr>
          <p:nvPr/>
        </p:nvSpPr>
        <p:spPr>
          <a:xfrm>
            <a:off x="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SafeLandUSA™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349D3-A1CE-4442-8263-CFB4DC15678C}"/>
              </a:ext>
            </a:extLst>
          </p:cNvPr>
          <p:cNvSpPr txBox="1"/>
          <p:nvPr/>
        </p:nvSpPr>
        <p:spPr>
          <a:xfrm>
            <a:off x="634482" y="136525"/>
            <a:ext cx="3872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Safety Culture</a:t>
            </a:r>
          </a:p>
        </p:txBody>
      </p:sp>
    </p:spTree>
    <p:extLst>
      <p:ext uri="{BB962C8B-B14F-4D97-AF65-F5344CB8AC3E}">
        <p14:creationId xmlns:p14="http://schemas.microsoft.com/office/powerpoint/2010/main" val="347459595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Safety Culture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481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Safety Culture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29220-DF54-4EF5-881F-ABF449FFB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0" y="1688842"/>
            <a:ext cx="10513038" cy="3826190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accent1">
                  <a:lumMod val="50000"/>
                  <a:lumOff val="5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1268964" y="3217216"/>
            <a:ext cx="7526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does safety culture mean to you?</a:t>
            </a:r>
          </a:p>
        </p:txBody>
      </p:sp>
    </p:spTree>
    <p:extLst>
      <p:ext uri="{BB962C8B-B14F-4D97-AF65-F5344CB8AC3E}">
        <p14:creationId xmlns:p14="http://schemas.microsoft.com/office/powerpoint/2010/main" val="338435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Safety Culture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481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Safety Culture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Objectives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your company’s safety culture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how behavior, human performance factors and culture help to reduce serious injury and fatality prevention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human performance tools that can help eliminate human errors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37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6" y="471827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Safety Culture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481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Safety Culture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FC8F2-139B-4686-935C-C0A5DE72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23" y="2153445"/>
            <a:ext cx="5306527" cy="2976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010B27-CD9C-4FA3-ABCF-07BE8E78DF5B}"/>
              </a:ext>
            </a:extLst>
          </p:cNvPr>
          <p:cNvSpPr txBox="1"/>
          <p:nvPr/>
        </p:nvSpPr>
        <p:spPr>
          <a:xfrm>
            <a:off x="771332" y="1172891"/>
            <a:ext cx="498254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Safety Culture should be a core value within a company within every level. A culture is built on behavior based safety, SIFs, and human performance factors. </a:t>
            </a:r>
          </a:p>
          <a:p>
            <a:endParaRPr lang="en-US" sz="2800" dirty="0"/>
          </a:p>
          <a:p>
            <a:r>
              <a:rPr lang="en-US" sz="2800" dirty="0"/>
              <a:t>It’s more than complying with OSHA standards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Communication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Training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Auditing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12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Safety Culture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5382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Behavior Based Safety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DAD5F-1C43-4F58-A114-29E4735ADD22}"/>
              </a:ext>
            </a:extLst>
          </p:cNvPr>
          <p:cNvSpPr txBox="1"/>
          <p:nvPr/>
        </p:nvSpPr>
        <p:spPr>
          <a:xfrm>
            <a:off x="1138335" y="1707502"/>
            <a:ext cx="10142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of the biggest influences on a company’s safety culture are worker behavior and human performance factors.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Behavior is how you act. Your behavior is a physical display of your emotions and your attitude.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If your emotions or your attitude are negative then your behavior is likely to be negative which can directly effect safety. </a:t>
            </a:r>
          </a:p>
        </p:txBody>
      </p:sp>
    </p:spTree>
    <p:extLst>
      <p:ext uri="{BB962C8B-B14F-4D97-AF65-F5344CB8AC3E}">
        <p14:creationId xmlns:p14="http://schemas.microsoft.com/office/powerpoint/2010/main" val="400436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Safety Culture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53824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Behavior Based Safety</a:t>
            </a:r>
            <a:endParaRPr lang="en-US" sz="4400" dirty="0"/>
          </a:p>
          <a:p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26F176-8A71-48A3-8239-9744190A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5" y="1851374"/>
            <a:ext cx="4694659" cy="3514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560B8D-919E-41D6-A9B1-373FD5D0030B}"/>
              </a:ext>
            </a:extLst>
          </p:cNvPr>
          <p:cNvSpPr txBox="1"/>
          <p:nvPr/>
        </p:nvSpPr>
        <p:spPr>
          <a:xfrm>
            <a:off x="693027" y="1377440"/>
            <a:ext cx="54235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Observations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Observations are a key component of a BBS program.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The observation process uses an observation card to collect data on worker attitude, behavior, and action.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Observations should also be done by workers to identify unsafe acts and conditions.  </a:t>
            </a:r>
          </a:p>
        </p:txBody>
      </p:sp>
    </p:spTree>
    <p:extLst>
      <p:ext uri="{BB962C8B-B14F-4D97-AF65-F5344CB8AC3E}">
        <p14:creationId xmlns:p14="http://schemas.microsoft.com/office/powerpoint/2010/main" val="31799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Safety Culture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50193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Human Performance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36CBA-AE57-4D7A-A4CA-DB323CFE2E96}"/>
              </a:ext>
            </a:extLst>
          </p:cNvPr>
          <p:cNvSpPr txBox="1"/>
          <p:nvPr/>
        </p:nvSpPr>
        <p:spPr>
          <a:xfrm>
            <a:off x="693027" y="1432337"/>
            <a:ext cx="58384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Human Performance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Is the way people think about and do their 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Supports that behavior is an outcome of an improperly designed system, not the root cause of the problem.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Accepts workers will make mistakes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122E3-E14D-4E1E-9EC5-B9561115E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141" y="1441912"/>
            <a:ext cx="4274517" cy="42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3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Safety Culture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6817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Human Performance Factors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36CBA-AE57-4D7A-A4CA-DB323CFE2E96}"/>
              </a:ext>
            </a:extLst>
          </p:cNvPr>
          <p:cNvSpPr txBox="1"/>
          <p:nvPr/>
        </p:nvSpPr>
        <p:spPr>
          <a:xfrm>
            <a:off x="693028" y="1251587"/>
            <a:ext cx="103917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the oil and gas industry, understanding human factors is an essential component in an effort to operate in a safe and efficient manner. Areas where human factors has a key role include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Design of tools, equipment, and usage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Risk assessments and emergency preparedness planning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Observation process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Teamwork and decision making in critical situations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30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Safety Culture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5147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Human Performance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75FAF-31F9-4AA3-9661-960C98AF94F1}"/>
              </a:ext>
            </a:extLst>
          </p:cNvPr>
          <p:cNvSpPr txBox="1"/>
          <p:nvPr/>
        </p:nvSpPr>
        <p:spPr>
          <a:xfrm>
            <a:off x="693027" y="1227436"/>
            <a:ext cx="811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Actions to help eliminate human errors include: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72527B-9B4B-4AF8-81E2-37BBFAD58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12" y="2162911"/>
            <a:ext cx="2140792" cy="1463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E41EE0-B7CE-42F3-9065-FD097AD3AC4F}"/>
              </a:ext>
            </a:extLst>
          </p:cNvPr>
          <p:cNvSpPr txBox="1"/>
          <p:nvPr/>
        </p:nvSpPr>
        <p:spPr>
          <a:xfrm>
            <a:off x="817012" y="3627630"/>
            <a:ext cx="214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Self and Peer-checking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5E143E-E454-4B17-B098-64E98EC2FF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32" y="2141370"/>
            <a:ext cx="2304662" cy="14656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763DBE-5BDE-4721-9A6C-551A79688810}"/>
              </a:ext>
            </a:extLst>
          </p:cNvPr>
          <p:cNvSpPr txBox="1"/>
          <p:nvPr/>
        </p:nvSpPr>
        <p:spPr>
          <a:xfrm>
            <a:off x="4370667" y="3627630"/>
            <a:ext cx="2426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Three-way Communication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194A54-DF0B-48F2-8CA5-D66A0A1E3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28" y="2162009"/>
            <a:ext cx="2401360" cy="14656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FCD101-DE14-4EF5-B5D7-57100F12BA9B}"/>
              </a:ext>
            </a:extLst>
          </p:cNvPr>
          <p:cNvSpPr txBox="1"/>
          <p:nvPr/>
        </p:nvSpPr>
        <p:spPr>
          <a:xfrm>
            <a:off x="8173057" y="3606989"/>
            <a:ext cx="271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Procedure Use and Adherence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936EF4-0E80-4216-B34A-F3DAF7EA7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63" y="4140949"/>
            <a:ext cx="1524000" cy="1524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8A2EF7-AD26-4DAA-BBD5-C42F73A81DD4}"/>
              </a:ext>
            </a:extLst>
          </p:cNvPr>
          <p:cNvSpPr txBox="1"/>
          <p:nvPr/>
        </p:nvSpPr>
        <p:spPr>
          <a:xfrm>
            <a:off x="4432652" y="5802024"/>
            <a:ext cx="233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Stopping When Uncertain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1FEC405-0A73-40EF-AA55-3FCE1026C0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012" y="4251460"/>
            <a:ext cx="2140792" cy="13723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D5A9397-DF30-4E0C-896F-8A68EBB38FC1}"/>
              </a:ext>
            </a:extLst>
          </p:cNvPr>
          <p:cNvSpPr txBox="1"/>
          <p:nvPr/>
        </p:nvSpPr>
        <p:spPr>
          <a:xfrm>
            <a:off x="1515136" y="5802024"/>
            <a:ext cx="542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JSAs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95DB55-A59D-4422-8A0C-9ACFC7786B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73" y="4134226"/>
            <a:ext cx="2286000" cy="1524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76D2D76-9288-47B1-9482-08E8F9D1D23E}"/>
              </a:ext>
            </a:extLst>
          </p:cNvPr>
          <p:cNvSpPr txBox="1"/>
          <p:nvPr/>
        </p:nvSpPr>
        <p:spPr>
          <a:xfrm>
            <a:off x="8610600" y="5795301"/>
            <a:ext cx="1919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Questioning Attitude</a:t>
            </a:r>
          </a:p>
        </p:txBody>
      </p:sp>
    </p:spTree>
    <p:extLst>
      <p:ext uri="{BB962C8B-B14F-4D97-AF65-F5344CB8AC3E}">
        <p14:creationId xmlns:p14="http://schemas.microsoft.com/office/powerpoint/2010/main" val="29738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Safety Culture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481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Safety Culture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75FAF-31F9-4AA3-9661-960C98AF94F1}"/>
              </a:ext>
            </a:extLst>
          </p:cNvPr>
          <p:cNvSpPr txBox="1"/>
          <p:nvPr/>
        </p:nvSpPr>
        <p:spPr>
          <a:xfrm>
            <a:off x="693027" y="1251587"/>
            <a:ext cx="9474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prevent SIFs we need to look at both BBS and human performance factors and how they each directly affect incidents in the workplace. 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9DEA540-B108-4104-88FD-B5AA85099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4311931"/>
              </p:ext>
            </p:extLst>
          </p:nvPr>
        </p:nvGraphicFramePr>
        <p:xfrm>
          <a:off x="2965576" y="2402018"/>
          <a:ext cx="6085117" cy="3817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416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16080" y="482081"/>
            <a:ext cx="559838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4E5214-F89D-432B-939B-7684FD1354D1}"/>
              </a:ext>
            </a:extLst>
          </p:cNvPr>
          <p:cNvSpPr/>
          <p:nvPr/>
        </p:nvSpPr>
        <p:spPr>
          <a:xfrm>
            <a:off x="4130180" y="48929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SafeLandUSA</a:t>
            </a:r>
            <a:r>
              <a:rPr lang="en-US" dirty="0"/>
              <a:t>™ name and logo are used with the approval of </a:t>
            </a:r>
            <a:r>
              <a:rPr lang="en-US" dirty="0" err="1"/>
              <a:t>SafeLand</a:t>
            </a:r>
            <a:r>
              <a:rPr lang="en-US" dirty="0"/>
              <a:t>™ Inc.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4B8763-3E29-445F-B89D-070F6EAD0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0" y="4529816"/>
            <a:ext cx="3502090" cy="1372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78EC0-279E-42D7-B568-7C275CC0B6EB}"/>
              </a:ext>
            </a:extLst>
          </p:cNvPr>
          <p:cNvSpPr txBox="1"/>
          <p:nvPr/>
        </p:nvSpPr>
        <p:spPr>
          <a:xfrm>
            <a:off x="226503" y="285226"/>
            <a:ext cx="6014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SafeLandUSA</a:t>
            </a:r>
            <a:r>
              <a:rPr lang="en-US" sz="4400" b="1" dirty="0"/>
              <a:t>™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730589-2136-4FB7-A0A9-CA57464D7B7E}"/>
              </a:ext>
            </a:extLst>
          </p:cNvPr>
          <p:cNvSpPr txBox="1"/>
          <p:nvPr/>
        </p:nvSpPr>
        <p:spPr>
          <a:xfrm>
            <a:off x="1476462" y="1819636"/>
            <a:ext cx="90517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ETC’s </a:t>
            </a:r>
            <a:r>
              <a:rPr lang="en-US" sz="2800" dirty="0" err="1"/>
              <a:t>SafeLandUSA</a:t>
            </a:r>
            <a:r>
              <a:rPr lang="en-US" sz="2800" dirty="0"/>
              <a:t>™ 2021 is a one-day safety orientation accredited by </a:t>
            </a:r>
            <a:r>
              <a:rPr lang="en-US" sz="2800" dirty="0" err="1"/>
              <a:t>SafeLand</a:t>
            </a:r>
            <a:r>
              <a:rPr lang="en-US" sz="2800" dirty="0"/>
              <a:t>™ Inc. This orientation provides general safety information to the student and is designed to be used in conjunction with a company’s comprehensive health and safety program.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1D4EF-8ADD-4328-ABA0-13C7CE4CF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80" y="6375310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FB73A-7A53-449D-A505-8A2A6C74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5FA212-496B-4A44-A59F-A050E9A48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313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Safety Culture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481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Safety Culture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Lesson Review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your company’s safety culture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how behavior, human performance factors and culture help to reduce serious injury and fatality prevention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human performance tools that can help eliminate human errors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9882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D51435-D7FD-412F-8A77-146679BD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8A2CC-3CAC-41A0-A033-7239332D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21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C91590-F634-4606-8B64-CB0D7FAA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12192000" cy="62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0BE247-F692-4C98-92FF-632EAEA5E9C3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5193DFE8-D631-4E78-A82A-C84635FA03C5}"/>
              </a:ext>
            </a:extLst>
          </p:cNvPr>
          <p:cNvSpPr txBox="1">
            <a:spLocks/>
          </p:cNvSpPr>
          <p:nvPr/>
        </p:nvSpPr>
        <p:spPr>
          <a:xfrm>
            <a:off x="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SafeLandUSA™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349D3-A1CE-4442-8263-CFB4DC15678C}"/>
              </a:ext>
            </a:extLst>
          </p:cNvPr>
          <p:cNvSpPr txBox="1"/>
          <p:nvPr/>
        </p:nvSpPr>
        <p:spPr>
          <a:xfrm>
            <a:off x="634482" y="136525"/>
            <a:ext cx="3872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General Safety</a:t>
            </a:r>
          </a:p>
        </p:txBody>
      </p:sp>
    </p:spTree>
    <p:extLst>
      <p:ext uri="{BB962C8B-B14F-4D97-AF65-F5344CB8AC3E}">
        <p14:creationId xmlns:p14="http://schemas.microsoft.com/office/powerpoint/2010/main" val="42255644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General Safety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0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General Safety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29220-DF54-4EF5-881F-ABF449FFB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0" y="1688842"/>
            <a:ext cx="10513038" cy="3826190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accent1">
                  <a:lumMod val="50000"/>
                  <a:lumOff val="5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1268964" y="3217216"/>
            <a:ext cx="7834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types of policies and programs are </a:t>
            </a:r>
          </a:p>
          <a:p>
            <a:r>
              <a:rPr lang="en-US" sz="3600" dirty="0"/>
              <a:t>needed to provide a safe workplace? </a:t>
            </a:r>
          </a:p>
        </p:txBody>
      </p:sp>
    </p:spTree>
    <p:extLst>
      <p:ext uri="{BB962C8B-B14F-4D97-AF65-F5344CB8AC3E}">
        <p14:creationId xmlns:p14="http://schemas.microsoft.com/office/powerpoint/2010/main" val="2269177042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General Safety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0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General Safety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Objectives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a company’s general safety requirements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why incident reporting is important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how communication plays a vital role in keeping workers safe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132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General Safety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0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General Safety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97289-9609-4A9B-A457-B00D566C1B37}"/>
              </a:ext>
            </a:extLst>
          </p:cNvPr>
          <p:cNvSpPr txBox="1"/>
          <p:nvPr/>
        </p:nvSpPr>
        <p:spPr>
          <a:xfrm>
            <a:off x="693027" y="1574206"/>
            <a:ext cx="100210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Companies are required to implement policies and procedures that will provide a safe workplace. It is important to understand and adhere to these policies to help promote a safe work environment for you and your coworkers.</a:t>
            </a:r>
          </a:p>
        </p:txBody>
      </p:sp>
    </p:spTree>
    <p:extLst>
      <p:ext uri="{BB962C8B-B14F-4D97-AF65-F5344CB8AC3E}">
        <p14:creationId xmlns:p14="http://schemas.microsoft.com/office/powerpoint/2010/main" val="2306771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/>
              <a:t>General Safety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0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General Safety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36CBA-AE57-4D7A-A4CA-DB323CFE2E96}"/>
              </a:ext>
            </a:extLst>
          </p:cNvPr>
          <p:cNvSpPr txBox="1"/>
          <p:nvPr/>
        </p:nvSpPr>
        <p:spPr>
          <a:xfrm>
            <a:off x="1270243" y="3076616"/>
            <a:ext cx="157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Contraband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1F2D1-C7A2-4294-87E7-7B9008767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6" y="1239648"/>
            <a:ext cx="2637647" cy="1756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679949-B22F-4E4A-9845-4D43C45C8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1252727"/>
            <a:ext cx="2619375" cy="1743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0061BE-62DC-47B2-99AD-C6E4AB8A4C0A}"/>
              </a:ext>
            </a:extLst>
          </p:cNvPr>
          <p:cNvSpPr txBox="1"/>
          <p:nvPr/>
        </p:nvSpPr>
        <p:spPr>
          <a:xfrm>
            <a:off x="5422898" y="3059668"/>
            <a:ext cx="1346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Drug Testing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2EBF23-D737-423F-8CED-3C417113C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682884"/>
            <a:ext cx="2619375" cy="16983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546319-02D8-4038-8817-92ADE120DD8A}"/>
              </a:ext>
            </a:extLst>
          </p:cNvPr>
          <p:cNvSpPr txBox="1"/>
          <p:nvPr/>
        </p:nvSpPr>
        <p:spPr>
          <a:xfrm>
            <a:off x="5178198" y="5344439"/>
            <a:ext cx="261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Incident Reporting, Investigation, and</a:t>
            </a:r>
          </a:p>
          <a:p>
            <a:r>
              <a:rPr lang="en-US" dirty="0"/>
              <a:t> Root Cause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12A0BF-0AD2-4401-A649-DCFF0A2AC5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656274"/>
            <a:ext cx="2619375" cy="17430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20837AB-505A-492E-8481-3EAAF465A827}"/>
              </a:ext>
            </a:extLst>
          </p:cNvPr>
          <p:cNvSpPr txBox="1"/>
          <p:nvPr/>
        </p:nvSpPr>
        <p:spPr>
          <a:xfrm>
            <a:off x="9145689" y="5546468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539D623-A43F-4AEC-AB9A-5CA68F9696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48" y="3658099"/>
            <a:ext cx="2619375" cy="17430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4268811-F23C-402E-8C97-38AB9FDD1EE5}"/>
              </a:ext>
            </a:extLst>
          </p:cNvPr>
          <p:cNvSpPr txBox="1"/>
          <p:nvPr/>
        </p:nvSpPr>
        <p:spPr>
          <a:xfrm>
            <a:off x="1270243" y="5553946"/>
            <a:ext cx="1540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 shooter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B827E9-C274-4C84-A7CD-DEE5FDD548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52727"/>
            <a:ext cx="2619375" cy="17430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70756ED-4266-4B15-94AF-C7E27F799286}"/>
              </a:ext>
            </a:extLst>
          </p:cNvPr>
          <p:cNvSpPr txBox="1"/>
          <p:nvPr/>
        </p:nvSpPr>
        <p:spPr>
          <a:xfrm>
            <a:off x="9050694" y="3074499"/>
            <a:ext cx="20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Workplace Violence</a:t>
            </a:r>
          </a:p>
        </p:txBody>
      </p:sp>
    </p:spTree>
    <p:extLst>
      <p:ext uri="{BB962C8B-B14F-4D97-AF65-F5344CB8AC3E}">
        <p14:creationId xmlns:p14="http://schemas.microsoft.com/office/powerpoint/2010/main" val="1010103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General Safety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0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General Safety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97289-9609-4A9B-A457-B00D566C1B37}"/>
              </a:ext>
            </a:extLst>
          </p:cNvPr>
          <p:cNvSpPr txBox="1"/>
          <p:nvPr/>
        </p:nvSpPr>
        <p:spPr>
          <a:xfrm>
            <a:off x="693027" y="1331610"/>
            <a:ext cx="100210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Communication</a:t>
            </a:r>
            <a:r>
              <a:rPr lang="en-US" sz="2800" dirty="0"/>
              <a:t> </a:t>
            </a:r>
          </a:p>
          <a:p>
            <a:r>
              <a:rPr lang="en-US" sz="2800" dirty="0"/>
              <a:t>One of the most effective ways to improve safety culture and prevent injuries is to optimize safety-related communication throughout an organization. 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What are some barriers that can reduce your ability to communicate?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What can you do to overcome communication barriers?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What is three-way communication? </a:t>
            </a:r>
          </a:p>
        </p:txBody>
      </p:sp>
    </p:spTree>
    <p:extLst>
      <p:ext uri="{BB962C8B-B14F-4D97-AF65-F5344CB8AC3E}">
        <p14:creationId xmlns:p14="http://schemas.microsoft.com/office/powerpoint/2010/main" val="2849023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General Safety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0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General Safety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Lesson Review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a company’s general safety requirements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why incident reporting is important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how communication plays a vital role in keeping workers safe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284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D51435-D7FD-412F-8A77-146679BD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8A2CC-3CAC-41A0-A033-7239332D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28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C91590-F634-4606-8B64-CB0D7FAA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1999" cy="62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0BE247-F692-4C98-92FF-632EAEA5E9C3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5193DFE8-D631-4E78-A82A-C84635FA03C5}"/>
              </a:ext>
            </a:extLst>
          </p:cNvPr>
          <p:cNvSpPr txBox="1">
            <a:spLocks/>
          </p:cNvSpPr>
          <p:nvPr/>
        </p:nvSpPr>
        <p:spPr>
          <a:xfrm>
            <a:off x="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SafeLandUSA™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349D3-A1CE-4442-8263-CFB4DC15678C}"/>
              </a:ext>
            </a:extLst>
          </p:cNvPr>
          <p:cNvSpPr txBox="1"/>
          <p:nvPr/>
        </p:nvSpPr>
        <p:spPr>
          <a:xfrm>
            <a:off x="522514" y="491088"/>
            <a:ext cx="3872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Hazard Control</a:t>
            </a:r>
          </a:p>
        </p:txBody>
      </p:sp>
    </p:spTree>
    <p:extLst>
      <p:ext uri="{BB962C8B-B14F-4D97-AF65-F5344CB8AC3E}">
        <p14:creationId xmlns:p14="http://schemas.microsoft.com/office/powerpoint/2010/main" val="184219709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29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69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Hazard Control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29220-DF54-4EF5-881F-ABF449FFB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60" y="1688842"/>
            <a:ext cx="10513038" cy="3826190"/>
          </a:xfrm>
          <a:prstGeom prst="rect">
            <a:avLst/>
          </a:prstGeom>
          <a:gradFill>
            <a:gsLst>
              <a:gs pos="0">
                <a:schemeClr val="bg1"/>
              </a:gs>
              <a:gs pos="84000">
                <a:schemeClr val="accent1">
                  <a:lumMod val="50000"/>
                  <a:lumOff val="5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1268964" y="3217216"/>
            <a:ext cx="744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hazards do you encounter in the </a:t>
            </a:r>
          </a:p>
          <a:p>
            <a:r>
              <a:rPr lang="en-US" sz="3600" dirty="0"/>
              <a:t>workplace? </a:t>
            </a:r>
          </a:p>
        </p:txBody>
      </p:sp>
    </p:spTree>
    <p:extLst>
      <p:ext uri="{BB962C8B-B14F-4D97-AF65-F5344CB8AC3E}">
        <p14:creationId xmlns:p14="http://schemas.microsoft.com/office/powerpoint/2010/main" val="317812191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78EC0-279E-42D7-B568-7C275CC0B6EB}"/>
              </a:ext>
            </a:extLst>
          </p:cNvPr>
          <p:cNvSpPr txBox="1"/>
          <p:nvPr/>
        </p:nvSpPr>
        <p:spPr>
          <a:xfrm>
            <a:off x="226503" y="285226"/>
            <a:ext cx="6014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Housekeeping</a:t>
            </a:r>
            <a:r>
              <a:rPr lang="en-US" sz="40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6E95D-9071-4195-BD41-AFAB2F7C2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12" y="1359148"/>
            <a:ext cx="2143125" cy="20636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C431DE-D90B-4A98-9D85-9A3C137032D4}"/>
              </a:ext>
            </a:extLst>
          </p:cNvPr>
          <p:cNvSpPr/>
          <p:nvPr/>
        </p:nvSpPr>
        <p:spPr>
          <a:xfrm>
            <a:off x="955776" y="3724712"/>
            <a:ext cx="2143125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Fire extinguishers and emergency exits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A11BB6-87C0-48E1-9B89-3206E16AA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45" y="1359148"/>
            <a:ext cx="2405839" cy="20698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115DAA-1D6D-455C-AB4E-C528058CCDE0}"/>
              </a:ext>
            </a:extLst>
          </p:cNvPr>
          <p:cNvSpPr/>
          <p:nvPr/>
        </p:nvSpPr>
        <p:spPr>
          <a:xfrm>
            <a:off x="3558801" y="3712934"/>
            <a:ext cx="2143125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Restroom </a:t>
            </a:r>
          </a:p>
          <a:p>
            <a:pPr algn="ctr"/>
            <a:r>
              <a:rPr lang="en-US" dirty="0"/>
              <a:t>locations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07B83-8C1E-4446-BF5A-F72B202DA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08" y="1359147"/>
            <a:ext cx="2519292" cy="20698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6615EC7-4E60-4BC3-835A-2F5493E48DD3}"/>
              </a:ext>
            </a:extLst>
          </p:cNvPr>
          <p:cNvSpPr/>
          <p:nvPr/>
        </p:nvSpPr>
        <p:spPr>
          <a:xfrm>
            <a:off x="6279391" y="3712934"/>
            <a:ext cx="2143125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Breaks and lunch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CEFEEF-E925-41BE-A8AC-DD91ECE45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625" y="1359146"/>
            <a:ext cx="2519292" cy="206364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F0FB805-5729-4528-AD1F-1437B7E2F106}"/>
              </a:ext>
            </a:extLst>
          </p:cNvPr>
          <p:cNvSpPr/>
          <p:nvPr/>
        </p:nvSpPr>
        <p:spPr>
          <a:xfrm>
            <a:off x="8999981" y="3712934"/>
            <a:ext cx="2143125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Cell phone usage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A9312B-6730-48D8-81BA-DFDF5CF6D4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72332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69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Hazard Control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Objectives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how the hierarchy of controls  is used to prevent worker exposure to hazards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administrative controls that can limit worker exposure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how to complete a Job Safety Analysis (JSA)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the IOGP Work </a:t>
            </a:r>
            <a:r>
              <a:rPr lang="en-US" sz="2800" dirty="0" err="1"/>
              <a:t>Authorisation</a:t>
            </a:r>
            <a:r>
              <a:rPr lang="en-US" sz="2800" dirty="0"/>
              <a:t> Life-Saving Rule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8244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69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Hazard Control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108C-20AA-47CF-9B92-095D43351458}"/>
              </a:ext>
            </a:extLst>
          </p:cNvPr>
          <p:cNvSpPr txBox="1"/>
          <p:nvPr/>
        </p:nvSpPr>
        <p:spPr>
          <a:xfrm>
            <a:off x="679031" y="2704764"/>
            <a:ext cx="28903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Can you identify</a:t>
            </a:r>
          </a:p>
          <a:p>
            <a:r>
              <a:rPr lang="en-US" sz="3200" dirty="0"/>
              <a:t> the hazards?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DD5C76-88DF-48D7-9E8D-5325DF394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86" y="1476961"/>
            <a:ext cx="611972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31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7340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Hazards vs Risk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D522D-DEF0-47C5-8DAD-B0FBC8E4B5C1}"/>
              </a:ext>
            </a:extLst>
          </p:cNvPr>
          <p:cNvSpPr txBox="1"/>
          <p:nvPr/>
        </p:nvSpPr>
        <p:spPr>
          <a:xfrm>
            <a:off x="864362" y="1287240"/>
            <a:ext cx="1005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risk is the chance or probability that someone will be harmed or experience adverse health effects if exposed to a hazard. While hazards and risks are similar, risks require some form of action in order to take place and are the probability of harm occurring.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FAF256-3C23-4C47-8C5F-8FD76C9E0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06" y="3135714"/>
            <a:ext cx="4278788" cy="27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20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534407" y="179802"/>
            <a:ext cx="51080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Hierarchy of Controls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86B95-4B9A-499E-944B-79F15B9C4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642" y="1251587"/>
            <a:ext cx="7512713" cy="483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69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50296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Engineering Controls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Elimination and substitution controls are an ideal solution, but they aren’t always practical to implement. For this reason, engineering controls are considered the best method to control hazards. 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Machine guarding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Ventilation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Sound-dampening materials to reduce noise levels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Use of mechanical lifting devices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4778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5702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Administrative Controls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251587"/>
            <a:ext cx="104010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Administrative controls are used to improve safety within the workplace by putting policies and procedures in place that reduce the duration, frequency, and severity of exposure to hazards.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96691-64D0-4CF0-BCE8-8871FB2E6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7" y="2824035"/>
            <a:ext cx="1524000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F823A-B67A-41D3-A88B-AD91AED93E84}"/>
              </a:ext>
            </a:extLst>
          </p:cNvPr>
          <p:cNvSpPr txBox="1"/>
          <p:nvPr/>
        </p:nvSpPr>
        <p:spPr>
          <a:xfrm>
            <a:off x="693027" y="4483241"/>
            <a:ext cx="1434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Interventions</a:t>
            </a:r>
          </a:p>
          <a:p>
            <a:r>
              <a:rPr lang="en-US" dirty="0"/>
              <a:t>&amp; Stop Work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4FEB5-664A-4E2D-BE86-608795DEB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17" y="3014801"/>
            <a:ext cx="2003494" cy="13332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97CDCC-1457-4A82-85DB-4E6085F566C1}"/>
              </a:ext>
            </a:extLst>
          </p:cNvPr>
          <p:cNvSpPr txBox="1"/>
          <p:nvPr/>
        </p:nvSpPr>
        <p:spPr>
          <a:xfrm>
            <a:off x="2756817" y="4483241"/>
            <a:ext cx="191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Fit-for-Duty Exams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5BCBE0-10DC-418A-A34F-3683E49B1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24" y="2867414"/>
            <a:ext cx="1751553" cy="17515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8DCC7B-1C34-41BB-9DA3-F60FF776EE05}"/>
              </a:ext>
            </a:extLst>
          </p:cNvPr>
          <p:cNvSpPr txBox="1"/>
          <p:nvPr/>
        </p:nvSpPr>
        <p:spPr>
          <a:xfrm>
            <a:off x="4935894" y="4504503"/>
            <a:ext cx="248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Service Employees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57F0CC-C642-4FE4-953D-C15B6FA31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75" y="3014801"/>
            <a:ext cx="1485761" cy="13383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43A71E-EC5D-4FBD-905F-9A6214E267AF}"/>
              </a:ext>
            </a:extLst>
          </p:cNvPr>
          <p:cNvSpPr txBox="1"/>
          <p:nvPr/>
        </p:nvSpPr>
        <p:spPr>
          <a:xfrm>
            <a:off x="8042262" y="4501902"/>
            <a:ext cx="49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JSA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F9B2826-E484-430E-9AD6-F772292554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43" y="3014802"/>
            <a:ext cx="1922031" cy="13332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ECE7C7-A3B3-4DB1-9AF7-B6E6A99CC06A}"/>
              </a:ext>
            </a:extLst>
          </p:cNvPr>
          <p:cNvSpPr txBox="1"/>
          <p:nvPr/>
        </p:nvSpPr>
        <p:spPr>
          <a:xfrm>
            <a:off x="10022879" y="4483241"/>
            <a:ext cx="16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Permits to work</a:t>
            </a:r>
          </a:p>
        </p:txBody>
      </p:sp>
    </p:spTree>
    <p:extLst>
      <p:ext uri="{BB962C8B-B14F-4D97-AF65-F5344CB8AC3E}">
        <p14:creationId xmlns:p14="http://schemas.microsoft.com/office/powerpoint/2010/main" val="2239725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5868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Job Safety Analysis (JSA)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724319"/>
            <a:ext cx="104010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What is a JSA?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When do you complete a JSA?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Who fills out a JSA?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/>
              <a:t>How long does it take to review a JSA?</a:t>
            </a:r>
          </a:p>
          <a:p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0559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1" y="189181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4798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Work </a:t>
            </a:r>
            <a:r>
              <a:rPr lang="en-US" sz="4400" b="1" dirty="0" err="1"/>
              <a:t>Authorisation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Objectives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a company’s general safety requirements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why incident reporting is important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how communication plays a vital role in keeping workers safe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DAB449-CEDB-489B-B19F-1B9DAC4AE6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81"/>
          <a:stretch/>
        </p:blipFill>
        <p:spPr>
          <a:xfrm>
            <a:off x="4415888" y="0"/>
            <a:ext cx="6327119" cy="6217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F9586B-D4B6-4CA0-A1B0-454E09AE9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460"/>
          <a:stretch/>
        </p:blipFill>
        <p:spPr>
          <a:xfrm>
            <a:off x="0" y="0"/>
            <a:ext cx="441588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71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4798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Work </a:t>
            </a:r>
            <a:r>
              <a:rPr lang="en-US" sz="4400" b="1" dirty="0" err="1"/>
              <a:t>Authorisation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8036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permit to work is an essential part of work authorization. </a:t>
            </a:r>
          </a:p>
          <a:p>
            <a:r>
              <a:rPr lang="en-US" sz="2800" dirty="0"/>
              <a:t>It identifies the following: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Type of work to be done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Hazards involved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Personnel authorized to perform the work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/>
              <a:t>Control measures and precautions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/>
          </a:p>
          <a:p>
            <a:r>
              <a:rPr lang="en-US" sz="2800" dirty="0"/>
              <a:t>What types of jobs require permitting? </a:t>
            </a:r>
          </a:p>
          <a:p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6731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Hazard Control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39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669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Hazard Control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Lesson Review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how the hierarchy of controls  is used to prevent worker exposure to hazards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administrative controls that can limit worker exposure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how to complete a Job Safety Analysis (JSA)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the IOGP Work </a:t>
            </a:r>
            <a:r>
              <a:rPr lang="en-US" sz="2800" dirty="0" err="1"/>
              <a:t>Authorisation</a:t>
            </a:r>
            <a:r>
              <a:rPr lang="en-US" sz="2800" dirty="0"/>
              <a:t> Life-Saving Rule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551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78EC0-279E-42D7-B568-7C275CC0B6EB}"/>
              </a:ext>
            </a:extLst>
          </p:cNvPr>
          <p:cNvSpPr txBox="1"/>
          <p:nvPr/>
        </p:nvSpPr>
        <p:spPr>
          <a:xfrm>
            <a:off x="226503" y="285226"/>
            <a:ext cx="6014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Housekeeping</a:t>
            </a:r>
            <a:r>
              <a:rPr lang="en-US" sz="40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6E95D-9071-4195-BD41-AFAB2F7C2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7" y="1318096"/>
            <a:ext cx="3019064" cy="20698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2C431DE-D90B-4A98-9D85-9A3C137032D4}"/>
              </a:ext>
            </a:extLst>
          </p:cNvPr>
          <p:cNvSpPr/>
          <p:nvPr/>
        </p:nvSpPr>
        <p:spPr>
          <a:xfrm>
            <a:off x="1370331" y="3712934"/>
            <a:ext cx="2143125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Company or site-specific information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A11BB6-87C0-48E1-9B89-3206E16AA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0" y="1318094"/>
            <a:ext cx="2143125" cy="20698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115DAA-1D6D-455C-AB4E-C528058CCDE0}"/>
              </a:ext>
            </a:extLst>
          </p:cNvPr>
          <p:cNvSpPr/>
          <p:nvPr/>
        </p:nvSpPr>
        <p:spPr>
          <a:xfrm>
            <a:off x="4759400" y="3712934"/>
            <a:ext cx="2143125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07B83-8C1E-4446-BF5A-F72B202DA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37" y="1352939"/>
            <a:ext cx="2032891" cy="20698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6615EC7-4E60-4BC3-835A-2F5493E48DD3}"/>
              </a:ext>
            </a:extLst>
          </p:cNvPr>
          <p:cNvSpPr/>
          <p:nvPr/>
        </p:nvSpPr>
        <p:spPr>
          <a:xfrm>
            <a:off x="7839075" y="3712934"/>
            <a:ext cx="2143125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Testing procedures and grading requirements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87214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D51435-D7FD-412F-8A77-146679BD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8A2CC-3CAC-41A0-A033-7239332D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/>
              <a:t>40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3C91590-F634-4606-8B64-CB0D7FAA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28575"/>
            <a:ext cx="12191999" cy="630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0BE247-F692-4C98-92FF-632EAEA5E9C3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5193DFE8-D631-4E78-A82A-C84635FA03C5}"/>
              </a:ext>
            </a:extLst>
          </p:cNvPr>
          <p:cNvSpPr txBox="1">
            <a:spLocks/>
          </p:cNvSpPr>
          <p:nvPr/>
        </p:nvSpPr>
        <p:spPr>
          <a:xfrm>
            <a:off x="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SafeLandUSA™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349D3-A1CE-4442-8263-CFB4DC15678C}"/>
              </a:ext>
            </a:extLst>
          </p:cNvPr>
          <p:cNvSpPr txBox="1"/>
          <p:nvPr/>
        </p:nvSpPr>
        <p:spPr>
          <a:xfrm>
            <a:off x="522513" y="491088"/>
            <a:ext cx="5259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Personal Protective Equipment</a:t>
            </a:r>
          </a:p>
        </p:txBody>
      </p:sp>
    </p:spTree>
    <p:extLst>
      <p:ext uri="{BB962C8B-B14F-4D97-AF65-F5344CB8AC3E}">
        <p14:creationId xmlns:p14="http://schemas.microsoft.com/office/powerpoint/2010/main" val="2989197647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7389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Personal Protective Equipment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Objectives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company and worker responsibilities regarding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reasons why workers do not wear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Identify common types of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maintenance and inspection of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5712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7389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Personal Protective Equipment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212274"/>
            <a:ext cx="1040107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Company and Worker Responsibilities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Companies are required to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Assess hazards in the workplace and identify and provide the necessary PPE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Conduct and document PPE training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Ensure PPE is in acceptable condition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200" dirty="0"/>
              <a:t>Workers are responsible for wearing, using, and inspecting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1197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3137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Types of PPE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9BC48-6FD5-4B1D-B74C-E192CA754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1471612"/>
            <a:ext cx="2081213" cy="2081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C91ED-5F5A-41D0-9215-94CEB5CBA0C7}"/>
              </a:ext>
            </a:extLst>
          </p:cNvPr>
          <p:cNvSpPr txBox="1"/>
          <p:nvPr/>
        </p:nvSpPr>
        <p:spPr>
          <a:xfrm>
            <a:off x="1191436" y="3564146"/>
            <a:ext cx="146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Eye and 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255A7-8927-4413-BB6D-E26144DE5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52" y="1471611"/>
            <a:ext cx="2643524" cy="20781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F8E33A-DDE5-4F16-883A-3EA1E1D88057}"/>
              </a:ext>
            </a:extLst>
          </p:cNvPr>
          <p:cNvSpPr txBox="1"/>
          <p:nvPr/>
        </p:nvSpPr>
        <p:spPr>
          <a:xfrm>
            <a:off x="4857910" y="3564146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Hearing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67B99F-3D24-45BF-82F4-339809194F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52" y="4021897"/>
            <a:ext cx="2681958" cy="17835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A679F1-7179-4545-9C9D-4F4C81C96F22}"/>
              </a:ext>
            </a:extLst>
          </p:cNvPr>
          <p:cNvSpPr txBox="1"/>
          <p:nvPr/>
        </p:nvSpPr>
        <p:spPr>
          <a:xfrm>
            <a:off x="5025020" y="5805487"/>
            <a:ext cx="66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Foot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BAD5D7-F4C1-48DA-A01A-B86017DC8A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t="1" r="11793" b="-254"/>
          <a:stretch/>
        </p:blipFill>
        <p:spPr>
          <a:xfrm>
            <a:off x="881062" y="4010574"/>
            <a:ext cx="2081213" cy="17949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3F7CCE-520B-4812-B476-80598A864872}"/>
              </a:ext>
            </a:extLst>
          </p:cNvPr>
          <p:cNvSpPr txBox="1"/>
          <p:nvPr/>
        </p:nvSpPr>
        <p:spPr>
          <a:xfrm>
            <a:off x="1485900" y="5805487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0B37A1-C0E1-48DA-B00A-E5192EA9BF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1438274"/>
            <a:ext cx="4476750" cy="39699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47CA044-68F2-4D60-A860-91DD3C48E06D}"/>
              </a:ext>
            </a:extLst>
          </p:cNvPr>
          <p:cNvSpPr txBox="1"/>
          <p:nvPr/>
        </p:nvSpPr>
        <p:spPr>
          <a:xfrm>
            <a:off x="9201150" y="577179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307800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55119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H2S Personal Monitors</a:t>
            </a:r>
            <a:endParaRPr lang="en-US" sz="4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7039C-70FB-4B87-888B-04515C71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1467846"/>
            <a:ext cx="3333748" cy="22224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5EBE8F-D4E1-4307-ABA2-66040F2A1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1" y="3998750"/>
            <a:ext cx="3333749" cy="18771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85F057-F756-48E5-A69C-47BDF9C142C3}"/>
              </a:ext>
            </a:extLst>
          </p:cNvPr>
          <p:cNvSpPr txBox="1"/>
          <p:nvPr/>
        </p:nvSpPr>
        <p:spPr>
          <a:xfrm>
            <a:off x="5029199" y="1755502"/>
            <a:ext cx="59340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Workers must wear personal monitors to stay aware of H2S concentrations in the air around them as they work. </a:t>
            </a:r>
          </a:p>
          <a:p>
            <a:endParaRPr lang="en-US" sz="2800" dirty="0"/>
          </a:p>
          <a:p>
            <a:r>
              <a:rPr lang="en-US" sz="2800" dirty="0"/>
              <a:t>Any time you enter an area where the concentration of H2S may exceed 10 ppm, you need to wear a personal monitor. </a:t>
            </a:r>
          </a:p>
        </p:txBody>
      </p:sp>
    </p:spTree>
    <p:extLst>
      <p:ext uri="{BB962C8B-B14F-4D97-AF65-F5344CB8AC3E}">
        <p14:creationId xmlns:p14="http://schemas.microsoft.com/office/powerpoint/2010/main" val="709613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5568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Respiratory Protection 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Respirators are the last line of defense between workers and inhalable hazards.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/>
              <a:t>Respirators must be worn in hazardous atmospheres that exceed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the permissible exposure limit (PEL) or threshold limit value-time weighted average (TLV-TWA)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/>
              <a:t>Immediately dangerous to life or health (IDLH)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3200" dirty="0"/>
              <a:t>Oxygen-deficient environments are considered IDLH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8147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388061"/>
            <a:ext cx="56302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Respiratory Protection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5002722" y="1915932"/>
            <a:ext cx="6962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the concentration of a chemical is unknown, the atmosphere is considered IDLH and workers are required to wear a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400" dirty="0"/>
              <a:t>Pressure demand </a:t>
            </a:r>
            <a:r>
              <a:rPr lang="en-US" sz="2400" dirty="0" err="1"/>
              <a:t>hoseline</a:t>
            </a:r>
            <a:r>
              <a:rPr lang="en-US" sz="2400" dirty="0"/>
              <a:t>/airline supplied-air respirator (SAR) with full facepiece and auxiliary self-contained air supply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400" dirty="0"/>
              <a:t>Positive-pressure demand self-containing breathing apparatus (SCBA)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ECEEA-0B46-414E-93D0-F39519246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2038349"/>
            <a:ext cx="39528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98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93339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PPE – INSPECTION AND MAINTENANCE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Follow manufacturer and company requirements for the maintenance and inspection of each piece of PPE you are expected to use. PPE must be inspected for each use for: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Broken or missing pieces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Cracks, nicks, scratches, or holes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Tears or excessive wear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Brittleness, hardness, and discoloration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Deterioration or damage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Excessive buildup of dirt and other materials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90678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73897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Personal Protective Equipment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425739"/>
            <a:ext cx="10401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Lesson Review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company and worker responsibilities regarding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reasons why workers do not wear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Identify common types of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maintenance and inspection of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8593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IOGP Life-Saving Rule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49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1" y="189181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47980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Work </a:t>
            </a:r>
            <a:r>
              <a:rPr lang="en-US" sz="4400" b="1" dirty="0" err="1"/>
              <a:t>Authorisation</a:t>
            </a:r>
            <a:endParaRPr lang="en-US" sz="4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A45C2E-F3B7-41EF-8DC1-6C30FCBC4068}"/>
              </a:ext>
            </a:extLst>
          </p:cNvPr>
          <p:cNvGrpSpPr/>
          <p:nvPr/>
        </p:nvGrpSpPr>
        <p:grpSpPr>
          <a:xfrm>
            <a:off x="0" y="-31532"/>
            <a:ext cx="12192000" cy="2885091"/>
            <a:chOff x="0" y="-31532"/>
            <a:chExt cx="12192000" cy="28850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A30B83-33B2-4C2C-A0BE-CC7A0EFC4E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627" b="17138"/>
            <a:stretch/>
          </p:blipFill>
          <p:spPr>
            <a:xfrm>
              <a:off x="3206938" y="-15766"/>
              <a:ext cx="4957703" cy="2869324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A95D6F-0EC7-4429-8678-8B9590C9C427}"/>
                </a:ext>
              </a:extLst>
            </p:cNvPr>
            <p:cNvSpPr/>
            <p:nvPr/>
          </p:nvSpPr>
          <p:spPr>
            <a:xfrm>
              <a:off x="0" y="-31531"/>
              <a:ext cx="3206938" cy="2885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5E81C0-1901-4720-B3E6-CB1F1CFBB0C7}"/>
                </a:ext>
              </a:extLst>
            </p:cNvPr>
            <p:cNvSpPr/>
            <p:nvPr/>
          </p:nvSpPr>
          <p:spPr>
            <a:xfrm>
              <a:off x="7969026" y="-31531"/>
              <a:ext cx="4222974" cy="28850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9AD6AF-2C54-45C6-8C84-53B4F29CBF94}"/>
                </a:ext>
              </a:extLst>
            </p:cNvPr>
            <p:cNvSpPr/>
            <p:nvPr/>
          </p:nvSpPr>
          <p:spPr>
            <a:xfrm>
              <a:off x="4033498" y="-31532"/>
              <a:ext cx="8158502" cy="2885090"/>
            </a:xfrm>
            <a:prstGeom prst="rect">
              <a:avLst/>
            </a:prstGeom>
            <a:gradFill>
              <a:gsLst>
                <a:gs pos="0">
                  <a:srgbClr val="1C355E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gradFill>
                  <a:gsLst>
                    <a:gs pos="0">
                      <a:srgbClr val="1C355E">
                        <a:alpha val="52000"/>
                        <a:lumMod val="81000"/>
                      </a:srgbClr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10800000" scaled="0"/>
                </a:gradFill>
              </a:endParaRP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75015BA-7129-49D5-A2B6-D1A2CD00543E}"/>
              </a:ext>
            </a:extLst>
          </p:cNvPr>
          <p:cNvSpPr txBox="1">
            <a:spLocks/>
          </p:cNvSpPr>
          <p:nvPr/>
        </p:nvSpPr>
        <p:spPr>
          <a:xfrm>
            <a:off x="7548187" y="3429000"/>
            <a:ext cx="4048616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Bypassing Safety Controls </a:t>
            </a:r>
          </a:p>
          <a:p>
            <a:r>
              <a:rPr lang="en-US" sz="4400" dirty="0">
                <a:solidFill>
                  <a:schemeClr val="tx1"/>
                </a:solidFill>
              </a:rPr>
              <a:t>Life-Saving Rule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DB0920-171E-4AC3-9BEC-8D03DD470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972" y="371653"/>
            <a:ext cx="1268025" cy="4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39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9457A1-6174-48F5-A858-CF79DE0AC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693041" cy="28346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A4FD17-331F-46C1-8F88-B22E4F01E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101" y="250780"/>
            <a:ext cx="2410161" cy="733527"/>
          </a:xfrm>
          <a:prstGeom prst="rect">
            <a:avLst/>
          </a:prstGeo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AD9B763-4F6F-4E41-8BC2-45207F31B140}"/>
              </a:ext>
            </a:extLst>
          </p:cNvPr>
          <p:cNvSpPr txBox="1">
            <a:spLocks/>
          </p:cNvSpPr>
          <p:nvPr/>
        </p:nvSpPr>
        <p:spPr>
          <a:xfrm>
            <a:off x="7548187" y="3429000"/>
            <a:ext cx="4048616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tx1"/>
                </a:solidFill>
              </a:rPr>
              <a:t>Life-Saving Rules Overview</a:t>
            </a:r>
          </a:p>
        </p:txBody>
      </p:sp>
    </p:spTree>
    <p:extLst>
      <p:ext uri="{BB962C8B-B14F-4D97-AF65-F5344CB8AC3E}">
        <p14:creationId xmlns:p14="http://schemas.microsoft.com/office/powerpoint/2010/main" val="2244414542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IOGP Life-Saving Rule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50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74839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IOGP Bypassing Safety Controls</a:t>
            </a:r>
          </a:p>
          <a:p>
            <a:r>
              <a:rPr lang="en-US" sz="4400" b="1" dirty="0"/>
              <a:t>Life-Saving Rule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2059394"/>
            <a:ext cx="104010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Objectives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the IOGP Bypassing Safety Controls Life-Saving Rule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5171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IOGP Life-Saving Rule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51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205560"/>
            <a:ext cx="74839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IOGP Bypassing Safety Controls</a:t>
            </a:r>
          </a:p>
          <a:p>
            <a:r>
              <a:rPr lang="en-US" sz="4400" b="1" dirty="0"/>
              <a:t>Life-Saving Rule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850000"/>
            <a:ext cx="10401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Lesson Review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company and worker responsibilities regarding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reasons why workers do not wear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Identify common types of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maintenance and inspection of PPE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70EBE-AD34-44E3-AE06-059E79A30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02" y="136525"/>
            <a:ext cx="9765423" cy="60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0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PPE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52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286759"/>
            <a:ext cx="74839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IOGP Bypassing Safety Controls</a:t>
            </a:r>
          </a:p>
          <a:p>
            <a:r>
              <a:rPr lang="en-US" sz="4400" b="1" dirty="0"/>
              <a:t>Life-Saving Rule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1812005"/>
            <a:ext cx="104010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Safety Controls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Energy isolation devices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Relief valves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Seatbelts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Machine guards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9363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IOGP Life-Saving Rule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53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74839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IOGP Bypassing Safety Controls</a:t>
            </a:r>
          </a:p>
          <a:p>
            <a:r>
              <a:rPr lang="en-US" sz="4400" b="1" dirty="0"/>
              <a:t>Life-Saving Rule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32193-3659-4B81-8A0B-EAF56CBE9C3B}"/>
              </a:ext>
            </a:extLst>
          </p:cNvPr>
          <p:cNvSpPr txBox="1"/>
          <p:nvPr/>
        </p:nvSpPr>
        <p:spPr>
          <a:xfrm>
            <a:off x="693027" y="2059394"/>
            <a:ext cx="104010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Lesson Review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/>
              <a:t>Discuss the IOGP Bypassing Safety Controls Life-Saving Rule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5046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Module 1 Conclusion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54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BE519-E864-41FE-B4B2-DD47EA876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277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804194-8C0E-43AA-8354-3428B549C501}"/>
              </a:ext>
            </a:extLst>
          </p:cNvPr>
          <p:cNvSpPr txBox="1"/>
          <p:nvPr/>
        </p:nvSpPr>
        <p:spPr>
          <a:xfrm>
            <a:off x="0" y="447675"/>
            <a:ext cx="4658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Module 1 Conclusion</a:t>
            </a:r>
          </a:p>
        </p:txBody>
      </p:sp>
    </p:spTree>
    <p:extLst>
      <p:ext uri="{BB962C8B-B14F-4D97-AF65-F5344CB8AC3E}">
        <p14:creationId xmlns:p14="http://schemas.microsoft.com/office/powerpoint/2010/main" val="276173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693027" y="403450"/>
            <a:ext cx="4094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Life-Saving Rules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36CBA-AE57-4D7A-A4CA-DB323CFE2E96}"/>
              </a:ext>
            </a:extLst>
          </p:cNvPr>
          <p:cNvSpPr txBox="1"/>
          <p:nvPr/>
        </p:nvSpPr>
        <p:spPr>
          <a:xfrm>
            <a:off x="693028" y="1251587"/>
            <a:ext cx="10391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9 Rules created by the International Association of Oil and Gas Producers (IOGP)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Life-Saving Rules (LSR) identify activities most likely to lead to serious injury and fatalities (SIFs)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LSRs provide oil and gas workers with life-saving actions which a worker has control over to protect themselves and co-workers</a:t>
            </a:r>
          </a:p>
        </p:txBody>
      </p:sp>
    </p:spTree>
    <p:extLst>
      <p:ext uri="{BB962C8B-B14F-4D97-AF65-F5344CB8AC3E}">
        <p14:creationId xmlns:p14="http://schemas.microsoft.com/office/powerpoint/2010/main" val="327686724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737FB73-36B8-4533-AA08-8DD84D3A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000"/>
            <a:ext cx="12192001" cy="46572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8255A7-FBA4-4267-B428-763AE4601094}"/>
              </a:ext>
            </a:extLst>
          </p:cNvPr>
          <p:cNvSpPr/>
          <p:nvPr/>
        </p:nvSpPr>
        <p:spPr>
          <a:xfrm>
            <a:off x="767170" y="220559"/>
            <a:ext cx="4094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Life-Saving Rules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8AE03-8C66-4843-8F09-366E110F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476133A-1526-4068-92FA-A474DA28D182}"/>
              </a:ext>
            </a:extLst>
          </p:cNvPr>
          <p:cNvSpPr/>
          <p:nvPr/>
        </p:nvSpPr>
        <p:spPr>
          <a:xfrm rot="5400000">
            <a:off x="5805826" y="471827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3"/>
            <a:r>
              <a:rPr lang="en-US" sz="1200" dirty="0" err="1">
                <a:solidFill>
                  <a:schemeClr val="bg1"/>
                </a:solidFill>
              </a:rPr>
              <a:t>SafeLandUSA</a:t>
            </a:r>
            <a:r>
              <a:rPr lang="en-US" sz="1200" dirty="0">
                <a:solidFill>
                  <a:schemeClr val="bg1"/>
                </a:solidFill>
              </a:rPr>
              <a:t>™ 2021</a:t>
            </a:r>
          </a:p>
        </p:txBody>
      </p:sp>
    </p:spTree>
    <p:extLst>
      <p:ext uri="{BB962C8B-B14F-4D97-AF65-F5344CB8AC3E}">
        <p14:creationId xmlns:p14="http://schemas.microsoft.com/office/powerpoint/2010/main" val="104537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385117" y="249985"/>
            <a:ext cx="4094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Life-Saving Rules</a:t>
            </a:r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7619F1-E49B-4511-BEA5-AE732BF28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22" y="2497856"/>
            <a:ext cx="2790444" cy="3539050"/>
          </a:xfrm>
          <a:prstGeom prst="rect">
            <a:avLst/>
          </a:prstGeom>
        </p:spPr>
      </p:pic>
      <p:sp>
        <p:nvSpPr>
          <p:cNvPr id="12" name="Callout: Bent Line with Accent Bar 11">
            <a:extLst>
              <a:ext uri="{FF2B5EF4-FFF2-40B4-BE49-F238E27FC236}">
                <a16:creationId xmlns:a16="http://schemas.microsoft.com/office/drawing/2014/main" id="{76F44B86-1C94-43A2-8994-C0088C32BA93}"/>
              </a:ext>
            </a:extLst>
          </p:cNvPr>
          <p:cNvSpPr/>
          <p:nvPr/>
        </p:nvSpPr>
        <p:spPr bwMode="auto">
          <a:xfrm>
            <a:off x="6122037" y="1736630"/>
            <a:ext cx="1292629" cy="650051"/>
          </a:xfrm>
          <a:prstGeom prst="accentCallout2">
            <a:avLst>
              <a:gd name="adj1" fmla="val 68775"/>
              <a:gd name="adj2" fmla="val -8974"/>
              <a:gd name="adj3" fmla="val 71340"/>
              <a:gd name="adj4" fmla="val -28211"/>
              <a:gd name="adj5" fmla="val 188178"/>
              <a:gd name="adj6" fmla="val -52439"/>
            </a:avLst>
          </a:prstGeom>
          <a:solidFill>
            <a:schemeClr val="accent2">
              <a:alpha val="80000"/>
            </a:schemeClr>
          </a:solidFill>
          <a:ln w="57150">
            <a:solidFill>
              <a:srgbClr val="833177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Rule statement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C5AB19-EF7F-41D0-85D3-A6F794983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872" y="2497856"/>
            <a:ext cx="2790444" cy="3557447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26C53AB9-1F78-4D71-97B3-D6FE94EAB95B}"/>
              </a:ext>
            </a:extLst>
          </p:cNvPr>
          <p:cNvSpPr/>
          <p:nvPr/>
        </p:nvSpPr>
        <p:spPr>
          <a:xfrm rot="10800000">
            <a:off x="11031167" y="2995128"/>
            <a:ext cx="204036" cy="2885999"/>
          </a:xfrm>
          <a:prstGeom prst="leftBrac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llout: Bent Line with Accent Bar 15">
            <a:extLst>
              <a:ext uri="{FF2B5EF4-FFF2-40B4-BE49-F238E27FC236}">
                <a16:creationId xmlns:a16="http://schemas.microsoft.com/office/drawing/2014/main" id="{E5B99693-ECD3-4423-8466-552D3C886314}"/>
              </a:ext>
            </a:extLst>
          </p:cNvPr>
          <p:cNvSpPr/>
          <p:nvPr/>
        </p:nvSpPr>
        <p:spPr bwMode="auto">
          <a:xfrm>
            <a:off x="9000539" y="1736630"/>
            <a:ext cx="1371601" cy="650051"/>
          </a:xfrm>
          <a:prstGeom prst="accentCallout2">
            <a:avLst>
              <a:gd name="adj1" fmla="val 52101"/>
              <a:gd name="adj2" fmla="val 110957"/>
              <a:gd name="adj3" fmla="val 82884"/>
              <a:gd name="adj4" fmla="val 182150"/>
              <a:gd name="adj5" fmla="val 439585"/>
              <a:gd name="adj6" fmla="val 181011"/>
            </a:avLst>
          </a:prstGeom>
          <a:solidFill>
            <a:schemeClr val="accent1">
              <a:alpha val="80000"/>
            </a:schemeClr>
          </a:solidFill>
          <a:ln w="57150">
            <a:solidFill>
              <a:schemeClr val="accent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Actions 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1A1894C1-1876-43B1-871A-F25189F8E8E1}"/>
              </a:ext>
            </a:extLst>
          </p:cNvPr>
          <p:cNvSpPr/>
          <p:nvPr/>
        </p:nvSpPr>
        <p:spPr>
          <a:xfrm rot="10800000">
            <a:off x="7655873" y="2995128"/>
            <a:ext cx="204036" cy="2885999"/>
          </a:xfrm>
          <a:prstGeom prst="leftBrac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231B7-0735-4C9D-991D-F4CB3890CEB6}"/>
              </a:ext>
            </a:extLst>
          </p:cNvPr>
          <p:cNvSpPr txBox="1"/>
          <p:nvPr/>
        </p:nvSpPr>
        <p:spPr>
          <a:xfrm>
            <a:off x="620650" y="1758652"/>
            <a:ext cx="34095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 Life-Saving Rules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E7156-E346-4E8D-9F22-4A95D27A5336}"/>
              </a:ext>
            </a:extLst>
          </p:cNvPr>
          <p:cNvSpPr txBox="1"/>
          <p:nvPr/>
        </p:nvSpPr>
        <p:spPr>
          <a:xfrm>
            <a:off x="590997" y="2386681"/>
            <a:ext cx="3679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Bypassing Safety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Confined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Line of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Safe Mechanical Lifting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</a:t>
            </a:r>
            <a:r>
              <a:rPr lang="en-US" sz="2400" dirty="0" err="1"/>
              <a:t>Authorisation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Working at Height</a:t>
            </a:r>
          </a:p>
        </p:txBody>
      </p:sp>
    </p:spTree>
    <p:extLst>
      <p:ext uri="{BB962C8B-B14F-4D97-AF65-F5344CB8AC3E}">
        <p14:creationId xmlns:p14="http://schemas.microsoft.com/office/powerpoint/2010/main" val="31613604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C61999-9481-43E3-A5CC-CB7EF8EB27E0}"/>
              </a:ext>
            </a:extLst>
          </p:cNvPr>
          <p:cNvSpPr/>
          <p:nvPr/>
        </p:nvSpPr>
        <p:spPr>
          <a:xfrm rot="5400000">
            <a:off x="5805828" y="471826"/>
            <a:ext cx="580346" cy="121920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4B80A7F-73CA-4B62-AA21-6DD8D315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49"/>
            <a:ext cx="4114800" cy="365125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SafeLandUSA</a:t>
            </a:r>
            <a:r>
              <a:rPr lang="en-US" dirty="0">
                <a:solidFill>
                  <a:schemeClr val="bg1"/>
                </a:solidFill>
              </a:rPr>
              <a:t>™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96774B-80D1-4590-A32F-734E32B5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0E05E-547C-4912-9FD3-34C26F4890FF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D554A7-D186-46CE-805D-569CE469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72" y="356265"/>
            <a:ext cx="1268025" cy="4165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0F8FFA-B084-4166-B334-FEA4A02840D5}"/>
              </a:ext>
            </a:extLst>
          </p:cNvPr>
          <p:cNvSpPr/>
          <p:nvPr/>
        </p:nvSpPr>
        <p:spPr>
          <a:xfrm>
            <a:off x="581060" y="388061"/>
            <a:ext cx="4094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Life-Saving Rules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36CBA-AE57-4D7A-A4CA-DB323CFE2E96}"/>
              </a:ext>
            </a:extLst>
          </p:cNvPr>
          <p:cNvSpPr txBox="1"/>
          <p:nvPr/>
        </p:nvSpPr>
        <p:spPr>
          <a:xfrm>
            <a:off x="581060" y="1157502"/>
            <a:ext cx="1039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Applying the Rules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BD2377-E442-4268-8A45-756B8F26E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60" y="1897878"/>
            <a:ext cx="1317910" cy="1487964"/>
          </a:xfrm>
          <a:prstGeom prst="rect">
            <a:avLst/>
          </a:prstGeom>
          <a:effectLst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D220F49-A9A3-424A-9475-1DC4989ADD40}"/>
              </a:ext>
            </a:extLst>
          </p:cNvPr>
          <p:cNvSpPr txBox="1">
            <a:spLocks/>
          </p:cNvSpPr>
          <p:nvPr/>
        </p:nvSpPr>
        <p:spPr bwMode="auto">
          <a:xfrm>
            <a:off x="503676" y="3527447"/>
            <a:ext cx="17476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Toolbox talks &amp; Safety meetings</a:t>
            </a:r>
          </a:p>
          <a:p>
            <a:pPr marL="0" indent="0">
              <a:buFontTx/>
              <a:buNone/>
            </a:pPr>
            <a:r>
              <a:rPr lang="en-GB" sz="1200" dirty="0"/>
              <a:t>Can we learn from incidents that involved a Life-Saving Rule not being followed? </a:t>
            </a:r>
          </a:p>
          <a:p>
            <a:pPr marL="0" indent="0">
              <a:buFontTx/>
              <a:buNone/>
            </a:pPr>
            <a:endParaRPr lang="en-GB" sz="1400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497139-01AB-4CB6-BC9A-428D8ED38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648" y="2126997"/>
            <a:ext cx="1515104" cy="1199457"/>
          </a:xfrm>
          <a:prstGeom prst="rect">
            <a:avLst/>
          </a:prstGeom>
          <a:effectLst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E37AC73-FF5F-45A2-AC83-EC4DA623F420}"/>
              </a:ext>
            </a:extLst>
          </p:cNvPr>
          <p:cNvSpPr txBox="1">
            <a:spLocks/>
          </p:cNvSpPr>
          <p:nvPr/>
        </p:nvSpPr>
        <p:spPr bwMode="auto">
          <a:xfrm>
            <a:off x="2244694" y="3518592"/>
            <a:ext cx="1723011" cy="29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Pre-job planning</a:t>
            </a:r>
            <a:endParaRPr lang="en-GB" sz="1200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Are we doing any work today involving a Life-Saving Rule?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How can we follow the Rule from start to finish?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needs to be in place?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Is everything in place, and in good working condition?</a:t>
            </a:r>
            <a:endParaRPr lang="en-GB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5E75F3-691A-49D8-9AA9-8DAC01A7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7499" y="1910065"/>
            <a:ext cx="1285869" cy="1368830"/>
          </a:xfrm>
          <a:prstGeom prst="rect">
            <a:avLst/>
          </a:prstGeom>
          <a:effectLst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CAC1AA8-ED9C-47CA-A77D-098138359603}"/>
              </a:ext>
            </a:extLst>
          </p:cNvPr>
          <p:cNvSpPr txBox="1">
            <a:spLocks/>
          </p:cNvSpPr>
          <p:nvPr/>
        </p:nvSpPr>
        <p:spPr bwMode="auto">
          <a:xfrm>
            <a:off x="4358124" y="3509737"/>
            <a:ext cx="1737876" cy="27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Last minute risk assessment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Have I done all the Life-Saving Rules actions?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Is everything as we discussed in the pre-job planning?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Are there any Line of Fire hazards or ignition sources we didn’t identify?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999E3-7367-4086-BF9E-7B354BC432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8398" y="2061491"/>
            <a:ext cx="1344012" cy="1160737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CEE446-1AB0-42D8-B0F2-7FA44D0F0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896" y="1766270"/>
            <a:ext cx="1337187" cy="1476894"/>
          </a:xfrm>
          <a:prstGeom prst="rect">
            <a:avLst/>
          </a:prstGeom>
          <a:effectLst/>
        </p:spPr>
      </p:pic>
      <p:sp>
        <p:nvSpPr>
          <p:cNvPr id="19" name="Octagon 18">
            <a:extLst>
              <a:ext uri="{FF2B5EF4-FFF2-40B4-BE49-F238E27FC236}">
                <a16:creationId xmlns:a16="http://schemas.microsoft.com/office/drawing/2014/main" id="{E566C6D1-09CD-4FB9-B61F-4909BDC1E33E}"/>
              </a:ext>
            </a:extLst>
          </p:cNvPr>
          <p:cNvSpPr/>
          <p:nvPr/>
        </p:nvSpPr>
        <p:spPr bwMode="auto">
          <a:xfrm>
            <a:off x="10195455" y="1989157"/>
            <a:ext cx="1319401" cy="1233071"/>
          </a:xfrm>
          <a:prstGeom prst="octagon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STOP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FEA4EB9-FDCC-4964-981F-D78EF812970D}"/>
              </a:ext>
            </a:extLst>
          </p:cNvPr>
          <p:cNvSpPr txBox="1">
            <a:spLocks/>
          </p:cNvSpPr>
          <p:nvPr/>
        </p:nvSpPr>
        <p:spPr bwMode="auto">
          <a:xfrm>
            <a:off x="6186531" y="3501008"/>
            <a:ext cx="1727068" cy="29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Post-job reviews</a:t>
            </a:r>
            <a:endParaRPr lang="en-GB" sz="1200" dirty="0">
              <a:solidFill>
                <a:schemeClr val="accent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Did we take all the actions associated with the Life-Saving Rules?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What went well? What didn’t go well?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Anything to note for the next time we have to this perform task or work in this area?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383F58B-A2D2-4E48-9FB3-12A79CF5B7A2}"/>
              </a:ext>
            </a:extLst>
          </p:cNvPr>
          <p:cNvSpPr txBox="1">
            <a:spLocks/>
          </p:cNvSpPr>
          <p:nvPr/>
        </p:nvSpPr>
        <p:spPr bwMode="auto">
          <a:xfrm>
            <a:off x="8217469" y="3504062"/>
            <a:ext cx="1758520" cy="278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</a:pPr>
            <a:r>
              <a:rPr lang="en-GB" sz="1200" b="1" dirty="0">
                <a:solidFill>
                  <a:schemeClr val="accent3"/>
                </a:solidFill>
              </a:rPr>
              <a:t>Observations &amp; walkabouts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Do you see anyone performing work when a Life-Saving Rule is relevant?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Are they following the Rule?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Yes? Great, recognise it!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No? Intervene!</a:t>
            </a:r>
          </a:p>
          <a:p>
            <a:pPr marL="0" indent="0">
              <a:buFontTx/>
              <a:buNone/>
            </a:pPr>
            <a:endParaRPr lang="en-GB" sz="1400" b="1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B33A0F1-44BC-4548-A8FF-65A7362811E6}"/>
              </a:ext>
            </a:extLst>
          </p:cNvPr>
          <p:cNvSpPr txBox="1">
            <a:spLocks/>
          </p:cNvSpPr>
          <p:nvPr/>
        </p:nvSpPr>
        <p:spPr bwMode="auto">
          <a:xfrm>
            <a:off x="10221227" y="3501008"/>
            <a:ext cx="163576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170" b="1" dirty="0">
                <a:solidFill>
                  <a:schemeClr val="accent3"/>
                </a:solidFill>
              </a:rPr>
              <a:t>Intervention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70" dirty="0"/>
              <a:t>Intervene or stop the work if a Life-Saving Rule is not being followed</a:t>
            </a:r>
          </a:p>
        </p:txBody>
      </p:sp>
    </p:spTree>
    <p:extLst>
      <p:ext uri="{BB962C8B-B14F-4D97-AF65-F5344CB8AC3E}">
        <p14:creationId xmlns:p14="http://schemas.microsoft.com/office/powerpoint/2010/main" val="4229447953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9094</TotalTime>
  <Words>2077</Words>
  <Application>Microsoft Office PowerPoint</Application>
  <PresentationFormat>Widescreen</PresentationFormat>
  <Paragraphs>497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Porter</dc:creator>
  <cp:lastModifiedBy>Tara Porter</cp:lastModifiedBy>
  <cp:revision>126</cp:revision>
  <cp:lastPrinted>2021-07-06T22:53:19Z</cp:lastPrinted>
  <dcterms:created xsi:type="dcterms:W3CDTF">2021-06-29T22:12:25Z</dcterms:created>
  <dcterms:modified xsi:type="dcterms:W3CDTF">2021-07-06T22:53:19Z</dcterms:modified>
</cp:coreProperties>
</file>