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85" r:id="rId3"/>
    <p:sldId id="283" r:id="rId4"/>
    <p:sldId id="286" r:id="rId5"/>
    <p:sldId id="287" r:id="rId6"/>
    <p:sldId id="289" r:id="rId7"/>
    <p:sldId id="290" r:id="rId8"/>
    <p:sldId id="291" r:id="rId9"/>
    <p:sldId id="292" r:id="rId10"/>
    <p:sldId id="293" r:id="rId11"/>
    <p:sldId id="295" r:id="rId12"/>
    <p:sldId id="294" r:id="rId13"/>
    <p:sldId id="296" r:id="rId14"/>
    <p:sldId id="300" r:id="rId15"/>
    <p:sldId id="297" r:id="rId16"/>
    <p:sldId id="288" r:id="rId17"/>
    <p:sldId id="301" r:id="rId18"/>
    <p:sldId id="304" r:id="rId19"/>
    <p:sldId id="303" r:id="rId20"/>
    <p:sldId id="302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1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14" r:id="rId45"/>
    <p:sldId id="32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D80CF-905B-4D95-9D8E-A440A7997E1F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53B4-1FE9-4374-9F22-D1774CEE7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20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0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2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37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2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2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23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9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59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2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2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8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0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3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70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5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55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9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27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68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8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5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2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1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76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9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26C1-7BD1-49EA-B9D1-2AA5756E9F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6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4356-3111-4BD3-8618-5DABF3BE8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5DE35-A87D-4013-8F07-D4E3E053F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6DEC-C796-4724-A62D-A1896E9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B1234-A93E-4E34-A8B3-66EE406D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9E8C-315D-43DB-A3B3-2CDEA126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624C-9801-4556-A437-DBB24C0F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5E3F2-9156-4994-8C10-6CFAAA815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1B69A-897A-4683-8F5A-A1871412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36F2-8ECC-4EF9-B2EF-4AB34CCB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B5DC2-7A5C-4403-AE9F-B16D4855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3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2C004-48B6-4185-8730-3FD0F2200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734E4-0D8B-4FFB-B6F0-960842003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1904-2B2C-450B-9721-E486BE9D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CF43-DA11-4CE3-A743-BE23EF1E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A6F7D-F529-4DC5-9EBE-C62615C7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29C6-BC6C-4A86-A832-932B6D7A4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B47C3-74B2-4999-8EE4-3EBED3DC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CCA26-21B9-440B-B118-AF546FAD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32982-1692-4006-BC3B-A3298E28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46438-F9E3-49CE-8E7F-AF625F7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2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13B6-B501-4B92-ABDB-CF08793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1C0D-D0B6-49B3-920B-3F8DBF15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EA789-ABE9-4201-8526-4C272286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8ED19-AA03-4F4C-A22D-997B3079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3165-70B9-4979-A9D6-416F6C47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0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78BA-7103-4201-810A-3A6595A9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5389-934D-4234-89BE-9A416266F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27CBF-526E-41CD-A513-93A983A80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6A1AF-3CFE-4DE9-A381-9854C187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5735D-4C1D-4EAC-B1C8-F64183B7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7558B-0DA5-4DDB-9008-3B82AC658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9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3D19-7430-4ABF-AC58-9F3DEB08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F80E-2D55-4F7F-A98A-73126811F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5C7B6-BD6D-4917-A9CD-28F383D25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A8888-C006-4A96-AD63-4D5B803C7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69898-394C-4BC4-B8DA-50D1703B3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DD212-B3F3-4F9A-B2C1-87263617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77239-460D-4B2D-8405-35C3225F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3105C-DFBC-409A-ABDA-4C823EF2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1495-D701-44B1-8F20-6784764A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58AF0-5419-4831-B7C9-96C708D6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0F8F8-9F16-4ADD-8F4E-9D4369B0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6BDA7-C01B-47F7-9955-05132D87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2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22D80-B9BA-466A-A379-58E14E38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78E83-5455-4BE6-9874-B41D9A39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F272C-0A8C-4D76-B7D6-CD93658A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5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1A1-E0D4-4CD8-BF60-A25ED638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1A0ED-A03C-4EC0-9786-C250053C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D185B-1FC4-48B3-B22D-F128A63D1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D16AF-30B0-478D-860F-5ACDF577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8742-BE87-4F8A-9858-AD86A0C9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D2534-AAEF-4797-BA7D-C0B90976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8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3F11-5158-4282-919E-812EAEFB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E03CA-5641-4422-AB9C-5610CD5F7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2F6C8-FDEE-40FC-BD1C-116561DCF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A28C4-38C9-4AEF-A641-108E3F27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FE5E2-4808-4F99-9C3F-D779F654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B2B04-7526-4A29-A1E9-91C481E2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3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04B604-A7B1-4612-9A41-1759C7E8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C924-E7CD-4350-BF52-43C1FF45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83642-0E44-4D8D-ADDA-1B79DCF3C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7921E-B7B8-4B0C-8B78-1322B7DF8C93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2BD3-C9A7-4794-B20E-CC59B55AB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B9BE-0A62-4556-A354-D74A47E20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AC80-945B-4E90-940A-31C705FB1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5047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Hazard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3799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27684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Pictograms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01E6F-2191-4E60-84FC-FAAC2150C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46" y="1408060"/>
            <a:ext cx="6385546" cy="4564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F8344-FB0C-4398-93EE-90AD8875C5F9}"/>
              </a:ext>
            </a:extLst>
          </p:cNvPr>
          <p:cNvSpPr txBox="1"/>
          <p:nvPr/>
        </p:nvSpPr>
        <p:spPr>
          <a:xfrm>
            <a:off x="1258348" y="1477583"/>
            <a:ext cx="3942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HCS requires pictograms on labels to alert users of the chemical hazards.</a:t>
            </a:r>
          </a:p>
          <a:p>
            <a:endParaRPr lang="en-US" sz="2800" dirty="0"/>
          </a:p>
          <a:p>
            <a:r>
              <a:rPr lang="en-US" sz="2800" dirty="0"/>
              <a:t>Each pictogram consists of a symbol on a white background with a red border.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217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Signal Words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5" y="1309416"/>
            <a:ext cx="1092991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Signal words are standardized words that communicate the level of severity of a potential hazard</a:t>
            </a:r>
          </a:p>
          <a:p>
            <a:endParaRPr lang="en-US" sz="3200" dirty="0"/>
          </a:p>
          <a:p>
            <a:r>
              <a:rPr lang="en-US" sz="3200" dirty="0"/>
              <a:t>Only 2 signal words will appear: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Danger – more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Warning – less severe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*Danger and Warning cannot be used at the same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2B1F2-B99A-4ABD-B852-602FD555D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75" y="1891656"/>
            <a:ext cx="4009936" cy="36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326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GHS Label Statements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7146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have a hazard statement and precautionary statement: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1317071"/>
            <a:ext cx="4130180" cy="4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3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403255" y="1665773"/>
            <a:ext cx="7369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Safety data sheets give detailed information about the hazards of chemicals and how to control those hazards.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available and accessible to workers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Must be located in the area where the chemical is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Required for all hazardous chemicals 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98" y="1797728"/>
            <a:ext cx="4573399" cy="32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545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Safety Data Sheets</a:t>
            </a:r>
            <a:endParaRPr lang="en-US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E631F2-BB0D-443A-97CF-D053ED92F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275207"/>
              </p:ext>
            </p:extLst>
          </p:nvPr>
        </p:nvGraphicFramePr>
        <p:xfrm>
          <a:off x="897622" y="1426128"/>
          <a:ext cx="3825380" cy="417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1.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2. Hazard Identification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619599">
                <a:tc>
                  <a:txBody>
                    <a:bodyPr/>
                    <a:lstStyle/>
                    <a:p>
                      <a:r>
                        <a:rPr lang="en-US" sz="2400" dirty="0"/>
                        <a:t>3. Composition &amp; Information on Ingredients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4. First Aid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5. Firefighting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6. Accidental Release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7. Handling &amp;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8. Exposure Controls &amp; 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3E1D2E-0487-4268-8932-A0E950AC6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1010"/>
              </p:ext>
            </p:extLst>
          </p:nvPr>
        </p:nvGraphicFramePr>
        <p:xfrm>
          <a:off x="5965971" y="1420976"/>
          <a:ext cx="3825380" cy="41527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5380">
                  <a:extLst>
                    <a:ext uri="{9D8B030D-6E8A-4147-A177-3AD203B41FA5}">
                      <a16:colId xmlns:a16="http://schemas.microsoft.com/office/drawing/2014/main" val="3726360234"/>
                    </a:ext>
                  </a:extLst>
                </a:gridCol>
              </a:tblGrid>
              <a:tr h="47876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/>
                        <a:t>9. Physical &amp; Chemical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00171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10. Stability &amp; Reactivity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384895"/>
                  </a:ext>
                </a:extLst>
              </a:tr>
              <a:tr h="415026">
                <a:tc>
                  <a:txBody>
                    <a:bodyPr/>
                    <a:lstStyle/>
                    <a:p>
                      <a:r>
                        <a:rPr lang="en-US" sz="2400" dirty="0"/>
                        <a:t>11. Toxicological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464644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12. Ecological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82408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13. Disposal Considerations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574185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14. Transport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46689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15. Regulatory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58546"/>
                  </a:ext>
                </a:extLst>
              </a:tr>
              <a:tr h="478766">
                <a:tc>
                  <a:txBody>
                    <a:bodyPr/>
                    <a:lstStyle/>
                    <a:p>
                      <a:r>
                        <a:rPr lang="en-US" sz="2400" dirty="0"/>
                        <a:t>16. Other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01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79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326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GHS Label Statements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41675" y="1560903"/>
            <a:ext cx="71462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have a hazard statement and precautionary statement: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/>
              <a:t>Describe how to reduce the effects of exposure to a hazardous chemical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32A84A-EBEF-4E34-9AF7-72797741B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62" y="1317071"/>
            <a:ext cx="4130180" cy="4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736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3213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Environmental</a:t>
            </a:r>
          </a:p>
        </p:txBody>
      </p:sp>
    </p:spTree>
    <p:extLst>
      <p:ext uri="{BB962C8B-B14F-4D97-AF65-F5344CB8AC3E}">
        <p14:creationId xmlns:p14="http://schemas.microsoft.com/office/powerpoint/2010/main" val="61742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do you think of when you think of waste? </a:t>
            </a:r>
          </a:p>
        </p:txBody>
      </p:sp>
    </p:spTree>
    <p:extLst>
      <p:ext uri="{BB962C8B-B14F-4D97-AF65-F5344CB8AC3E}">
        <p14:creationId xmlns:p14="http://schemas.microsoft.com/office/powerpoint/2010/main" val="418547162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65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chemical hazards do you encounter in the workplace? </a:t>
            </a:r>
          </a:p>
        </p:txBody>
      </p:sp>
    </p:spTree>
    <p:extLst>
      <p:ext uri="{BB962C8B-B14F-4D97-AF65-F5344CB8AC3E}">
        <p14:creationId xmlns:p14="http://schemas.microsoft.com/office/powerpoint/2010/main" val="317812191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55820" y="1168562"/>
            <a:ext cx="61817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Waste must be properly identified and separated</a:t>
            </a:r>
          </a:p>
          <a:p>
            <a:endParaRPr lang="en-US" sz="2800" dirty="0"/>
          </a:p>
          <a:p>
            <a:r>
              <a:rPr lang="en-US" sz="2800" dirty="0"/>
              <a:t>Types of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Solid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Exploration and production waste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Drilling mud, fracturing </a:t>
            </a:r>
            <a:r>
              <a:rPr lang="en-US" sz="2800" dirty="0" err="1"/>
              <a:t>fluids,used</a:t>
            </a:r>
            <a:r>
              <a:rPr lang="en-US" sz="2800" dirty="0"/>
              <a:t> oil, oil filters, antifreeze, produced water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Universal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Hazardous waste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26" y="2287229"/>
            <a:ext cx="4219271" cy="30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5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7225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Types of Waste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266349"/>
            <a:ext cx="61817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help minimize waste on the jobsite: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company policies on waste and disposal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Always dispose of general trash and waste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Follow housekeeping policies for trash collection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Respect the environment and take steps to reduce environmental impacts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1F6B8-7FA5-4434-A8C2-9D8B22EC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24" y="1861629"/>
            <a:ext cx="3655980" cy="3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3" y="2110842"/>
            <a:ext cx="5638800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828090" y="1987623"/>
            <a:ext cx="50690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HAZWOPER regulation establishes requirements to keep both industry and public safety workers safe when performing hazardous waste cleanup response actions  </a:t>
            </a:r>
          </a:p>
        </p:txBody>
      </p:sp>
    </p:spTree>
    <p:extLst>
      <p:ext uri="{BB962C8B-B14F-4D97-AF65-F5344CB8AC3E}">
        <p14:creationId xmlns:p14="http://schemas.microsoft.com/office/powerpoint/2010/main" val="288332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530658" y="203720"/>
            <a:ext cx="85620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Hazardous Waste Operations and Emergency Response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7F631-CCC1-485E-89CE-50A3FD3F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6" y="2168526"/>
            <a:ext cx="4884145" cy="3171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1E3F5-8C88-4F5B-AE0F-BEF58C9080C2}"/>
              </a:ext>
            </a:extLst>
          </p:cNvPr>
          <p:cNvSpPr txBox="1"/>
          <p:nvPr/>
        </p:nvSpPr>
        <p:spPr>
          <a:xfrm>
            <a:off x="6648629" y="2032000"/>
            <a:ext cx="50690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Specific training is required before workers are allowed to engage in hazardous waste operations.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Workers are not allowed to participate in responses to HAZWOPER situations until they have been trained to a level required by their job function and responsibility </a:t>
            </a:r>
          </a:p>
          <a:p>
            <a:endParaRPr lang="en-US" sz="3200" dirty="0"/>
          </a:p>
          <a:p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067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8247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First Responder – Awareness Level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/>
              <a:t>First Responder - Awareness Level </a:t>
            </a:r>
          </a:p>
          <a:p>
            <a:pPr marL="3068637" lvl="1" indent="-342900">
              <a:buFont typeface="Arial" panose="020B0604020202020204" pitchFamily="34" charset="0"/>
              <a:buChar char="•"/>
            </a:pPr>
            <a:r>
              <a:rPr lang="en-US" altLang="en-US" sz="3200" dirty="0"/>
              <a:t>individuals who are likely to witness or discover a hazardous substance release and who have been trained to initiate an emergency response notification process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They do nothing beyond </a:t>
            </a:r>
            <a:r>
              <a:rPr lang="en-US" sz="3600" dirty="0" err="1"/>
              <a:t>notifiying</a:t>
            </a:r>
            <a:r>
              <a:rPr lang="en-US" sz="3600" dirty="0"/>
              <a:t> the authorities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C9EC1A9-F0DB-4FF5-B1E3-0793D29C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27" y="2274843"/>
            <a:ext cx="2737251" cy="16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5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607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Environmental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Identify the different types of waste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Describe ways to minimize waste at the jobsite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Explain the purpose of the Hazardous Waste Operations and Emergency Response (HAZWOPER) Standard.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515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511729" y="542799"/>
            <a:ext cx="3945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Industrial Hygiene</a:t>
            </a:r>
          </a:p>
        </p:txBody>
      </p:sp>
    </p:spTree>
    <p:extLst>
      <p:ext uri="{BB962C8B-B14F-4D97-AF65-F5344CB8AC3E}">
        <p14:creationId xmlns:p14="http://schemas.microsoft.com/office/powerpoint/2010/main" val="9238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677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723659" y="1533465"/>
            <a:ext cx="43739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hygiene is the science of anticipating, recognizing, assessing, and controlling workplace conditions that could cause worker injuries or illnesses.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Industrial hygienists study hazards and determine when controls are needed and how to use them.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1F8AD-21B2-444E-980F-B1E26A61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37" y="1702793"/>
            <a:ext cx="6374060" cy="34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6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787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Routes of Exposure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481CA-5C0B-4D4C-BB5B-3F623BF34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1425739"/>
            <a:ext cx="3463589" cy="1944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2A05D-EB2B-490A-8972-125E93FEBCB2}"/>
              </a:ext>
            </a:extLst>
          </p:cNvPr>
          <p:cNvSpPr txBox="1"/>
          <p:nvPr/>
        </p:nvSpPr>
        <p:spPr>
          <a:xfrm>
            <a:off x="1761688" y="3340552"/>
            <a:ext cx="11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Inhalation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13F09-9ACA-41FC-BCE6-4AB5A5AC4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1425739"/>
            <a:ext cx="3127283" cy="1944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25CEFB-F255-46A9-BEC2-1F6F9AF3AD2D}"/>
              </a:ext>
            </a:extLst>
          </p:cNvPr>
          <p:cNvSpPr txBox="1"/>
          <p:nvPr/>
        </p:nvSpPr>
        <p:spPr>
          <a:xfrm>
            <a:off x="7854585" y="3340580"/>
            <a:ext cx="104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Ingestion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E9692A-FBB0-46B8-B064-E1EEA4634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6" y="3851695"/>
            <a:ext cx="3127283" cy="19445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F868EC-71A2-47BD-A76F-02B7133B0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0" y="3795183"/>
            <a:ext cx="3463588" cy="20010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D182A8-4E1B-4116-A3AA-1E9D33479318}"/>
              </a:ext>
            </a:extLst>
          </p:cNvPr>
          <p:cNvSpPr txBox="1"/>
          <p:nvPr/>
        </p:nvSpPr>
        <p:spPr>
          <a:xfrm>
            <a:off x="1610687" y="5763003"/>
            <a:ext cx="166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Skin Absorption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2E03ED-EBBA-4F4A-AF37-2DA0FA1D1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14" y="4316875"/>
            <a:ext cx="1932986" cy="11779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662684-996E-4737-A2F5-2A0A862A750D}"/>
              </a:ext>
            </a:extLst>
          </p:cNvPr>
          <p:cNvSpPr txBox="1"/>
          <p:nvPr/>
        </p:nvSpPr>
        <p:spPr>
          <a:xfrm>
            <a:off x="7896585" y="575334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</a:t>
            </a:r>
          </a:p>
        </p:txBody>
      </p:sp>
    </p:spTree>
    <p:extLst>
      <p:ext uri="{BB962C8B-B14F-4D97-AF65-F5344CB8AC3E}">
        <p14:creationId xmlns:p14="http://schemas.microsoft.com/office/powerpoint/2010/main" val="24993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7" y="471827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64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Objectives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the purpose of the Hazard Communication Standard (HCS)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why keeping an up-to-date chemical inventory is important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requirements for labels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Discuss how pictograms, signal words, and hazard statements are used to communicate hazards to workers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Demonstrate how to use a safety data sheet (SDS)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284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67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Workplace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Oil and gas operations involve many workplace hazards. It is important that you know how to recognize and assess these hazards. </a:t>
            </a:r>
          </a:p>
          <a:p>
            <a:endParaRPr lang="en-US" sz="2800" dirty="0"/>
          </a:p>
          <a:p>
            <a:pPr fontAlgn="ctr"/>
            <a:r>
              <a:rPr lang="en-US" sz="2800" dirty="0"/>
              <a:t>Chemical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dust, cleaning products, pesticides, asbestos, and benzene</a:t>
            </a:r>
          </a:p>
          <a:p>
            <a:pPr fontAlgn="ctr"/>
            <a:r>
              <a:rPr lang="en-US" sz="2800" dirty="0"/>
              <a:t>Air Contaminants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particulates, vapors, and gases</a:t>
            </a:r>
          </a:p>
          <a:p>
            <a:pPr fontAlgn="ctr"/>
            <a:r>
              <a:rPr lang="en-US" sz="2800" dirty="0"/>
              <a:t>Biological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mold, insects, pests, and communicable diseases</a:t>
            </a:r>
          </a:p>
          <a:p>
            <a:pPr fontAlgn="ctr"/>
            <a:r>
              <a:rPr lang="en-US" sz="2800" dirty="0"/>
              <a:t>Physical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2800" dirty="0"/>
              <a:t>Includes ergonomics, noise, temperature extremes, and radiation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322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2950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Chemical substances have the potential to cause harm to life or health. Two of the most common chemical hazards in the oil &amp; gas industry are: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4D339-4C6D-488B-A7E9-9A3238AD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43" y="2763061"/>
            <a:ext cx="4020947" cy="2605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083C5-CB3E-4946-B322-7E6D81863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81" y="2763061"/>
            <a:ext cx="3817989" cy="26058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01024-9954-40E8-9AF8-2010DC3FA727}"/>
              </a:ext>
            </a:extLst>
          </p:cNvPr>
          <p:cNvSpPr txBox="1"/>
          <p:nvPr/>
        </p:nvSpPr>
        <p:spPr>
          <a:xfrm>
            <a:off x="2491530" y="5411431"/>
            <a:ext cx="23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 sulfide (H2S)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7A893-7AC5-4A92-BBB7-931D4F1D2B7A}"/>
              </a:ext>
            </a:extLst>
          </p:cNvPr>
          <p:cNvSpPr txBox="1"/>
          <p:nvPr/>
        </p:nvSpPr>
        <p:spPr>
          <a:xfrm>
            <a:off x="7941460" y="5368918"/>
            <a:ext cx="65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Silica</a:t>
            </a:r>
          </a:p>
        </p:txBody>
      </p:sp>
    </p:spTree>
    <p:extLst>
      <p:ext uri="{BB962C8B-B14F-4D97-AF65-F5344CB8AC3E}">
        <p14:creationId xmlns:p14="http://schemas.microsoft.com/office/powerpoint/2010/main" val="360823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531335"/>
            <a:ext cx="530510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occur naturally or be produced during </a:t>
            </a:r>
            <a:br>
              <a:rPr lang="en-US" sz="2800" dirty="0"/>
            </a:br>
            <a:r>
              <a:rPr lang="en-US" sz="2800" dirty="0"/>
              <a:t>industrial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Known by many names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Exposure can occur through inhalation or skin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Concentrations are measured </a:t>
            </a:r>
            <a:br>
              <a:rPr lang="en-US" sz="2800" dirty="0"/>
            </a:br>
            <a:r>
              <a:rPr lang="en-US" sz="2800" dirty="0"/>
              <a:t>in parts per million (ppm) </a:t>
            </a:r>
            <a:br>
              <a:rPr lang="en-US" sz="2800" dirty="0"/>
            </a:br>
            <a:r>
              <a:rPr lang="en-US" sz="2800" dirty="0"/>
              <a:t>or percentages</a:t>
            </a:r>
          </a:p>
          <a:p>
            <a:endParaRPr lang="en-US" sz="2800" dirty="0"/>
          </a:p>
          <a:p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BAE386-DB67-49C7-B67D-2107FFECA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30" y="1813729"/>
            <a:ext cx="6086475" cy="3422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694132-A49A-4F6F-A511-2447B3EDEEF1}"/>
              </a:ext>
            </a:extLst>
          </p:cNvPr>
          <p:cNvSpPr txBox="1"/>
          <p:nvPr/>
        </p:nvSpPr>
        <p:spPr>
          <a:xfrm>
            <a:off x="634304" y="5888828"/>
            <a:ext cx="1105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 err="1"/>
              <a:t>SafeLandUSA</a:t>
            </a:r>
            <a:r>
              <a:rPr lang="en-US" sz="1400" b="1" dirty="0"/>
              <a:t> 2021 does NOT train workers to work in H2S environments. Workers are required to attend annual training per ANSI Z390.1-2017</a:t>
            </a:r>
          </a:p>
        </p:txBody>
      </p:sp>
    </p:spTree>
    <p:extLst>
      <p:ext uri="{BB962C8B-B14F-4D97-AF65-F5344CB8AC3E}">
        <p14:creationId xmlns:p14="http://schemas.microsoft.com/office/powerpoint/2010/main" val="373825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18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172891"/>
            <a:ext cx="1040107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r>
              <a:rPr lang="en-US" sz="2800" dirty="0">
                <a:latin typeface="Cern" panose="02000503000000020004" pitchFamily="50" charset="0"/>
              </a:rPr>
              <a:t>Ten (10) ppm is the industry-accepted exposure level. Check with your company policy for their accepted exposure level.</a:t>
            </a: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b="1" dirty="0">
                <a:solidFill>
                  <a:srgbClr val="DF6B0B"/>
                </a:solidFill>
              </a:rPr>
              <a:t>							</a:t>
            </a: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7D5971D-88F2-4736-BF33-50161BE53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6485"/>
          <a:stretch>
            <a:fillRect/>
          </a:stretch>
        </p:blipFill>
        <p:spPr>
          <a:xfrm>
            <a:off x="1645470" y="2752386"/>
            <a:ext cx="3234857" cy="3228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239948" y="3164758"/>
            <a:ext cx="69520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API Condition 1 – Low Hazard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Less than 10 ppm of H2S present</a:t>
            </a:r>
          </a:p>
          <a:p>
            <a:pPr marL="855663" indent="-339725">
              <a:buFont typeface="Arial" panose="020B0604020202020204" pitchFamily="34" charset="0"/>
              <a:buChar char="•"/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Assigned a green warning flag </a:t>
            </a:r>
          </a:p>
          <a:p>
            <a:pPr marL="855663" indent="-339725">
              <a:tabLst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</a:tabLst>
            </a:pPr>
            <a:r>
              <a:rPr lang="en-US" b="1" dirty="0">
                <a:solidFill>
                  <a:srgbClr val="DF6B0B"/>
                </a:solidFill>
              </a:rPr>
              <a:t> 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8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717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Sulfide- Health Effects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D2D47-C1EC-42B8-A3B3-59841DDAF744}"/>
              </a:ext>
            </a:extLst>
          </p:cNvPr>
          <p:cNvSpPr txBox="1"/>
          <p:nvPr/>
        </p:nvSpPr>
        <p:spPr>
          <a:xfrm>
            <a:off x="5620624" y="1898342"/>
            <a:ext cx="57967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Affects eyes, nose, brain, lungs, and nerve pathways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Paralyzes the nerves that interpret smells for your brain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Symptom severity depends on the concentration and length of exposure.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Acute effects occur after high exposures over a short period of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Chronic effects occur after low exposures over a long period of time</a:t>
            </a:r>
          </a:p>
          <a:p>
            <a:r>
              <a:rPr lang="en-US" b="1" dirty="0">
                <a:solidFill>
                  <a:srgbClr val="DF6B0B"/>
                </a:solidFill>
              </a:rPr>
              <a:t>												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7069B5-95BE-4C54-8843-8F95C3CD6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3" y="1110831"/>
            <a:ext cx="486204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7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190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Hydrogen Sulfide PPE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8" y="1911115"/>
            <a:ext cx="5142450" cy="3228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4F50E-C935-46A5-9F46-127AB51AEC22}"/>
              </a:ext>
            </a:extLst>
          </p:cNvPr>
          <p:cNvSpPr txBox="1"/>
          <p:nvPr/>
        </p:nvSpPr>
        <p:spPr>
          <a:xfrm>
            <a:off x="587230" y="1911115"/>
            <a:ext cx="48991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are required to work in an area with an </a:t>
            </a:r>
            <a:r>
              <a:rPr lang="en-US" sz="2800" b="1" dirty="0"/>
              <a:t>H</a:t>
            </a:r>
            <a:r>
              <a:rPr lang="en-US" sz="2800" b="1" baseline="-25000" dirty="0"/>
              <a:t>2</a:t>
            </a:r>
            <a:r>
              <a:rPr lang="en-US" sz="2800" b="1" dirty="0"/>
              <a:t>S </a:t>
            </a:r>
            <a:r>
              <a:rPr lang="en-US" sz="2800" dirty="0"/>
              <a:t>concentration greater than 10 ppm or your company’s action level, you must wear a supplied air respirator (SAR)</a:t>
            </a:r>
            <a:endParaRPr lang="en-US" sz="2800" b="1" dirty="0">
              <a:solidFill>
                <a:srgbClr val="789B3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65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3956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Crystalline Silica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908807" y="1750737"/>
            <a:ext cx="5315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Found in the earth’s crust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Hazardous when very small, or </a:t>
            </a:r>
            <a:br>
              <a:rPr lang="en-US" sz="2800" dirty="0"/>
            </a:br>
            <a:r>
              <a:rPr lang="en-US" sz="2800" dirty="0"/>
              <a:t>respirable, particles are inhaled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Penetrates deep into the lungs and causes disabling and sometimes fatal lung diseases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71" y="1902251"/>
            <a:ext cx="414909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9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</p:spTree>
    <p:extLst>
      <p:ext uri="{BB962C8B-B14F-4D97-AF65-F5344CB8AC3E}">
        <p14:creationId xmlns:p14="http://schemas.microsoft.com/office/powerpoint/2010/main" val="2510679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64335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OSHA regulation which protects workers from chemicals they could be exposed to on the job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Aligns with the Globally Harmonized System (GHS)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Workers must be informed of: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Which hazardous chemicals are at their worksite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Exposure limits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2800" dirty="0"/>
              <a:t>Safe handling practices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B9488-758C-4584-BBC0-B06C4EC86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4" y="1680165"/>
            <a:ext cx="4372349" cy="2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6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6890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Controlling Hydrogen Sulfide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583970" y="1251587"/>
            <a:ext cx="10401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Cern" panose="02000503000000020004" pitchFamily="50" charset="0"/>
            </a:endParaRPr>
          </a:p>
          <a:p>
            <a:r>
              <a:rPr lang="en-US" sz="2800" dirty="0"/>
              <a:t>Engineering and administrative controls: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Training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Detection and monitoring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Observing wind conditions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Burning and flaring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Work permits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Ventilation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Using the buddy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082CB-63A7-4CC6-B1EC-1A29598F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95" y="1843026"/>
            <a:ext cx="51424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8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Environmental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9220-DF54-4EF5-881F-ABF449FFB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0" y="1688842"/>
            <a:ext cx="10513038" cy="3826190"/>
          </a:xfrm>
          <a:prstGeom prst="rect">
            <a:avLst/>
          </a:prstGeom>
          <a:gradFill>
            <a:gsLst>
              <a:gs pos="0">
                <a:schemeClr val="bg1"/>
              </a:gs>
              <a:gs pos="84000">
                <a:schemeClr val="accent1">
                  <a:lumMod val="50000"/>
                  <a:lumOff val="5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1042462" y="3225774"/>
            <a:ext cx="870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type of biological hazards do you encounter in the workplace?</a:t>
            </a:r>
          </a:p>
        </p:txBody>
      </p:sp>
    </p:spTree>
    <p:extLst>
      <p:ext uri="{BB962C8B-B14F-4D97-AF65-F5344CB8AC3E}">
        <p14:creationId xmlns:p14="http://schemas.microsoft.com/office/powerpoint/2010/main" val="594388722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1" y="1449363"/>
            <a:ext cx="3132667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231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Bloodborne Pathogens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30729"/>
            <a:ext cx="2466975" cy="1847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095673" y="3309803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Mold, bacteria, fungus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25739"/>
            <a:ext cx="2619375" cy="1834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87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Infectious Disease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89B6A0-D7D5-47B4-A6D6-DC1DFF82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795765"/>
            <a:ext cx="2619375" cy="1743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BB3DCE-965E-4D6E-ADCC-3F7DB3C2956C}"/>
              </a:ext>
            </a:extLst>
          </p:cNvPr>
          <p:cNvSpPr txBox="1"/>
          <p:nvPr/>
        </p:nvSpPr>
        <p:spPr>
          <a:xfrm>
            <a:off x="1849433" y="5548522"/>
            <a:ext cx="326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Workplace and Personal Hygiene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805738-6EA7-4D0D-8A2A-45F69681B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53" y="3795766"/>
            <a:ext cx="3278346" cy="17430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8328E-984F-4C79-A52A-73273603FC51}"/>
              </a:ext>
            </a:extLst>
          </p:cNvPr>
          <p:cNvSpPr txBox="1"/>
          <p:nvPr/>
        </p:nvSpPr>
        <p:spPr>
          <a:xfrm>
            <a:off x="7658383" y="555081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Injuries</a:t>
            </a:r>
          </a:p>
        </p:txBody>
      </p:sp>
    </p:spTree>
    <p:extLst>
      <p:ext uri="{BB962C8B-B14F-4D97-AF65-F5344CB8AC3E}">
        <p14:creationId xmlns:p14="http://schemas.microsoft.com/office/powerpoint/2010/main" val="3925739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168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Biological Hazards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5459-7A99-4EFE-958D-00711A3A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4" y="1449363"/>
            <a:ext cx="2720821" cy="18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0FF09-B39D-4AF3-B0B0-E2EA0203E5E5}"/>
              </a:ext>
            </a:extLst>
          </p:cNvPr>
          <p:cNvSpPr txBox="1"/>
          <p:nvPr/>
        </p:nvSpPr>
        <p:spPr>
          <a:xfrm>
            <a:off x="1359017" y="3338466"/>
            <a:ext cx="152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90AE7-9675-4CDE-AE8D-C0076EEC0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3" y="1449363"/>
            <a:ext cx="2466975" cy="1810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A024C-6B00-4F1D-A00C-2F1349A5D5B6}"/>
              </a:ext>
            </a:extLst>
          </p:cNvPr>
          <p:cNvSpPr txBox="1"/>
          <p:nvPr/>
        </p:nvSpPr>
        <p:spPr>
          <a:xfrm>
            <a:off x="5372510" y="3309803"/>
            <a:ext cx="180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Adverse Weather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12C08-B3D9-44C6-81CB-ED32370B4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1449362"/>
            <a:ext cx="2619375" cy="1810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82141-6F20-4890-A854-7ADFFD66B8D5}"/>
              </a:ext>
            </a:extLst>
          </p:cNvPr>
          <p:cNvSpPr txBox="1"/>
          <p:nvPr/>
        </p:nvSpPr>
        <p:spPr>
          <a:xfrm>
            <a:off x="9220572" y="3309803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02A04-B111-4BC8-8ACA-CE6D509C3359}"/>
              </a:ext>
            </a:extLst>
          </p:cNvPr>
          <p:cNvSpPr txBox="1"/>
          <p:nvPr/>
        </p:nvSpPr>
        <p:spPr>
          <a:xfrm>
            <a:off x="5638800" y="302101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32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Industrial Hygiene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435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Industrial Hygiene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93027" y="1425739"/>
            <a:ext cx="10401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Lesson Review</a:t>
            </a:r>
          </a:p>
          <a:p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the routes of exposure in which hazards may enter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the sources, symptoms of exposure, and control measures for hydrogen sulfide and crystalline silica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Describe biological hazards, how they are transmitted, and the methods to control exposure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800" dirty="0"/>
              <a:t>Identify common physical hazards and the control measures for preventing worker exposure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27186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B927-5039-4D5B-9D0F-183CE2C1C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2243-FC83-4B77-8CCA-711F5B76A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C7EE4-14F8-4AD8-BB1E-3159A0F7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9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AD568B-12DF-475A-B5B2-672D700613CE}"/>
              </a:ext>
            </a:extLst>
          </p:cNvPr>
          <p:cNvSpPr txBox="1"/>
          <p:nvPr/>
        </p:nvSpPr>
        <p:spPr>
          <a:xfrm>
            <a:off x="268448" y="414477"/>
            <a:ext cx="4570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Module 2 Conclusion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CA2FD1-6923-40A9-8C0E-8BA6B2B570AE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Module 2 Conclusion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2A54C-A246-4E33-BDDE-06CD740ECF02}"/>
              </a:ext>
            </a:extLst>
          </p:cNvPr>
          <p:cNvSpPr txBox="1"/>
          <p:nvPr/>
        </p:nvSpPr>
        <p:spPr>
          <a:xfrm>
            <a:off x="461394" y="6383160"/>
            <a:ext cx="186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SafeLandUSA</a:t>
            </a:r>
            <a:r>
              <a:rPr lang="en-US" sz="1200" dirty="0">
                <a:solidFill>
                  <a:schemeClr val="bg1"/>
                </a:solidFill>
              </a:rPr>
              <a:t>™ 2021</a:t>
            </a:r>
          </a:p>
        </p:txBody>
      </p:sp>
    </p:spTree>
    <p:extLst>
      <p:ext uri="{BB962C8B-B14F-4D97-AF65-F5344CB8AC3E}">
        <p14:creationId xmlns:p14="http://schemas.microsoft.com/office/powerpoint/2010/main" val="395045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4425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Chemicals and chemical mixtures are required to be classified according to its hazards</a:t>
            </a:r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Health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harm your body or make you sick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Physical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chemicals can injure you or damage property and the environment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/>
              <a:t>Environmental hazard category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These are not regulated by OSHA,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29" y="2231471"/>
            <a:ext cx="2986154" cy="31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4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789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Hazard Communication Standard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HCS training must cover these main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Methods and observations used to determine the presence or release of chemicals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Physical and health hazards of chemicals in the work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Appropriate work practices, emergency procedures, and PPE to be used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Details of your company’s HCS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C227C-7720-44D9-BBB7-08814112E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72" y="2111928"/>
            <a:ext cx="3108901" cy="27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2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46962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Chemical Inventory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82328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Companies are required to keep an up-to-date chemical inventory of all hazardous chemicals at the worksite and inform all workers who have the potential for exposure about the chemical’s hazards.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65" y="3059344"/>
            <a:ext cx="4471419" cy="31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2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63666" y="1309416"/>
            <a:ext cx="8245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Communicate a chemical’s specific hazard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Include colors, shapes, numbers, and terms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41265A-CF78-4AFC-8216-9CFC37360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0" y="2772776"/>
            <a:ext cx="3284852" cy="32909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B67AA2-77CE-4757-A89D-6498B7FD8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22" y="2772776"/>
            <a:ext cx="4359234" cy="32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C61999-9481-43E3-A5CC-CB7EF8EB27E0}"/>
              </a:ext>
            </a:extLst>
          </p:cNvPr>
          <p:cNvSpPr/>
          <p:nvPr/>
        </p:nvSpPr>
        <p:spPr>
          <a:xfrm rot="5400000">
            <a:off x="5805828" y="471826"/>
            <a:ext cx="580346" cy="12192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Hazard Communication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B80A7F-73CA-4B62-AA21-6DD8D3159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49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SafeLandUSA</a:t>
            </a:r>
            <a:r>
              <a:rPr lang="en-US" dirty="0">
                <a:solidFill>
                  <a:schemeClr val="bg1"/>
                </a:solidFill>
              </a:rPr>
              <a:t>™ 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96774B-80D1-4590-A32F-734E32B5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E05E-547C-4912-9FD3-34C26F4890FF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554A7-D186-46CE-805D-569CE469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72" y="356265"/>
            <a:ext cx="1268025" cy="416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F8FFA-B084-4166-B334-FEA4A02840D5}"/>
              </a:ext>
            </a:extLst>
          </p:cNvPr>
          <p:cNvSpPr/>
          <p:nvPr/>
        </p:nvSpPr>
        <p:spPr>
          <a:xfrm>
            <a:off x="693027" y="403450"/>
            <a:ext cx="57230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Product Warning Labels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2193-3659-4B81-8A0B-EAF56CBE9C3B}"/>
              </a:ext>
            </a:extLst>
          </p:cNvPr>
          <p:cNvSpPr txBox="1"/>
          <p:nvPr/>
        </p:nvSpPr>
        <p:spPr>
          <a:xfrm>
            <a:off x="634304" y="1491673"/>
            <a:ext cx="497793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GHS labels must have: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Product identifier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Supplier Identification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Precautionary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Pictograms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Signal word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Hazard statements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Supplemental information 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F933B9-5B3B-43EF-86C6-8B994F06E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39" y="1733225"/>
            <a:ext cx="5412061" cy="358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1852</Words>
  <Application>Microsoft Office PowerPoint</Application>
  <PresentationFormat>Widescreen</PresentationFormat>
  <Paragraphs>462</Paragraphs>
  <Slides>45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Cern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Porter</dc:creator>
  <cp:lastModifiedBy>Tara Porter</cp:lastModifiedBy>
  <cp:revision>71</cp:revision>
  <dcterms:created xsi:type="dcterms:W3CDTF">2021-07-07T23:35:25Z</dcterms:created>
  <dcterms:modified xsi:type="dcterms:W3CDTF">2021-07-09T19:00:29Z</dcterms:modified>
</cp:coreProperties>
</file>