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85" r:id="rId3"/>
    <p:sldId id="283" r:id="rId4"/>
    <p:sldId id="286" r:id="rId5"/>
    <p:sldId id="287" r:id="rId6"/>
    <p:sldId id="289" r:id="rId7"/>
    <p:sldId id="290" r:id="rId8"/>
    <p:sldId id="291" r:id="rId9"/>
    <p:sldId id="292" r:id="rId10"/>
    <p:sldId id="293" r:id="rId11"/>
    <p:sldId id="295" r:id="rId12"/>
    <p:sldId id="294" r:id="rId13"/>
    <p:sldId id="296" r:id="rId14"/>
    <p:sldId id="300" r:id="rId15"/>
    <p:sldId id="297" r:id="rId16"/>
    <p:sldId id="288" r:id="rId17"/>
    <p:sldId id="301" r:id="rId18"/>
    <p:sldId id="304" r:id="rId19"/>
    <p:sldId id="303" r:id="rId20"/>
    <p:sldId id="302" r:id="rId21"/>
    <p:sldId id="305" r:id="rId22"/>
    <p:sldId id="306" r:id="rId23"/>
    <p:sldId id="307" r:id="rId24"/>
    <p:sldId id="308" r:id="rId25"/>
    <p:sldId id="309" r:id="rId26"/>
    <p:sldId id="310" r:id="rId27"/>
    <p:sldId id="312" r:id="rId28"/>
    <p:sldId id="313" r:id="rId29"/>
    <p:sldId id="311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30" r:id="rId39"/>
    <p:sldId id="326" r:id="rId40"/>
    <p:sldId id="323" r:id="rId41"/>
    <p:sldId id="327" r:id="rId42"/>
    <p:sldId id="328" r:id="rId43"/>
    <p:sldId id="314" r:id="rId44"/>
    <p:sldId id="32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D80CF-905B-4D95-9D8E-A440A7997E1F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153B4-1FE9-4374-9F22-D1774CEE7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10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3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04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20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00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2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58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06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37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7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28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21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23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894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59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128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23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85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908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739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700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96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413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150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557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898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527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868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8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8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252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864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41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31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76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1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92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66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E4356-3111-4BD3-8618-5DABF3BE8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B5DE35-A87D-4013-8F07-D4E3E053F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66DEC-C796-4724-A62D-A1896E97A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B1234-A93E-4E34-A8B3-66EE406DD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E9E8C-315D-43DB-A3B3-2CDEA126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46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D624C-9801-4556-A437-DBB24C0F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55E3F2-9156-4994-8C10-6CFAAA815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1B69A-897A-4683-8F5A-A1871412C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36F2-8ECC-4EF9-B2EF-4AB34CCBB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B5DC2-7A5C-4403-AE9F-B16D4855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3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52C004-48B6-4185-8730-3FD0F2200C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B734E4-0D8B-4FFB-B6F0-9608420037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E1904-2B2C-450B-9721-E486BE9DA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ECF43-DA11-4CE3-A743-BE23EF1EE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A6F7D-F529-4DC5-9EBE-C62615C74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97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529C6-BC6C-4A86-A832-932B6D7A4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B47C3-74B2-4999-8EE4-3EBED3DCD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CCA26-21B9-440B-B118-AF546FAD8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32982-1692-4006-BC3B-A3298E28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46438-F9E3-49CE-8E7F-AF625F708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820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13B6-B501-4B92-ABDB-CF0879380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D1C0D-D0B6-49B3-920B-3F8DBF156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EA789-ABE9-4201-8526-4C2722861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8ED19-AA03-4F4C-A22D-997B30796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C3165-70B9-4979-A9D6-416F6C47E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04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578BA-7103-4201-810A-3A6595A91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35389-934D-4234-89BE-9A416266F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E27CBF-526E-41CD-A513-93A983A80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6A1AF-3CFE-4DE9-A381-9854C187A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5735D-4C1D-4EAC-B1C8-F64183B71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7558B-0DA5-4DDB-9008-3B82AC658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96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C3D19-7430-4ABF-AC58-9F3DEB080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CF80E-2D55-4F7F-A98A-73126811F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B5C7B6-BD6D-4917-A9CD-28F383D25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6A8888-C006-4A96-AD63-4D5B803C7A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E69898-394C-4BC4-B8DA-50D1703B36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2DD212-B3F3-4F9A-B2C1-872636170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D77239-460D-4B2D-8405-35C3225FB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33105C-DFBC-409A-ABDA-4C823EF2C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65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D1495-D701-44B1-8F20-6784764A1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58AF0-5419-4831-B7C9-96C708D6E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80F8F8-9F16-4ADD-8F4E-9D4369B04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6BDA7-C01B-47F7-9955-05132D87B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24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D22D80-B9BA-466A-A379-58E14E38E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378E83-5455-4BE6-9874-B41D9A397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F272C-0A8C-4D76-B7D6-CD93658AC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5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241A1-E0D4-4CD8-BF60-A25ED6380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1A0ED-A03C-4EC0-9786-C250053C5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D185B-1FC4-48B3-B22D-F128A63D1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D16AF-30B0-478D-860F-5ACDF5775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18742-BE87-4F8A-9858-AD86A0C95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D2534-AAEF-4797-BA7D-C0B909765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8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C3F11-5158-4282-919E-812EAEFBA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5E03CA-5641-4422-AB9C-5610CD5F7C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2F6C8-FDEE-40FC-BD1C-116561DCF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A28C4-38C9-4AEF-A641-108E3F27A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FE5E2-4808-4F99-9C3F-D779F6545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B2B04-7526-4A29-A1E9-91C481E29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35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04B604-A7B1-4612-9A41-1759C7E8E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5C924-E7CD-4350-BF52-43C1FF45E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83642-0E44-4D8D-ADDA-1B79DCF3C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F2BD3-C9A7-4794-B20E-CC59B55AB3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6B9BE-0A62-4556-A354-D74A47E20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6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t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2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3B927-5039-4D5B-9D0F-183CE2C1C6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392243-FC83-4B77-8CCA-711F5B76A0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3C7EE4-14F8-4AD8-BB1E-3159A0F7A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1999" cy="68579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AD568B-12DF-475A-B5B2-672D700613CE}"/>
              </a:ext>
            </a:extLst>
          </p:cNvPr>
          <p:cNvSpPr txBox="1"/>
          <p:nvPr/>
        </p:nvSpPr>
        <p:spPr>
          <a:xfrm>
            <a:off x="268448" y="414477"/>
            <a:ext cx="5047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Hazard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737996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27684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Pictograms</a:t>
            </a:r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801E6F-2191-4E60-84FC-FAAC2150C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046" y="1408060"/>
            <a:ext cx="6385546" cy="45649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CF8344-FB0C-4398-93EE-90AD8875C5F9}"/>
              </a:ext>
            </a:extLst>
          </p:cNvPr>
          <p:cNvSpPr txBox="1"/>
          <p:nvPr/>
        </p:nvSpPr>
        <p:spPr>
          <a:xfrm>
            <a:off x="1258348" y="1477583"/>
            <a:ext cx="394282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HCS requires pictograms on labels to alert users of the chemical hazards.</a:t>
            </a:r>
          </a:p>
          <a:p>
            <a:endParaRPr lang="en-US" sz="2800" dirty="0"/>
          </a:p>
          <a:p>
            <a:r>
              <a:rPr lang="en-US" sz="2800" dirty="0"/>
              <a:t>Each pictogram consists of a symbol on a white background with a red border.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150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32174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Signal Words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63665" y="1309416"/>
            <a:ext cx="10929919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Signal words are standardized words that communicate the level of severity of a potential hazard</a:t>
            </a:r>
          </a:p>
          <a:p>
            <a:endParaRPr lang="en-US" sz="3200" dirty="0"/>
          </a:p>
          <a:p>
            <a:r>
              <a:rPr lang="en-US" sz="3200" dirty="0"/>
              <a:t>Only 2 signal words will appear: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Danger – more severe hazard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Warning – less severe hazard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dirty="0"/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*Danger and Warning cannot be used at the same time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2B1F2-B99A-4ABD-B852-602FD555D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75" y="1891656"/>
            <a:ext cx="4009936" cy="36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87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53266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GHS Label Statements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541675" y="1560903"/>
            <a:ext cx="714624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GHS labels have a hazard statement and precautionary statement: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Precautionary statements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/>
              <a:t>Describe how to reduce the effects of exposure to a hazardous chemical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Hazard statements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/>
              <a:t>Describe how to reduce the effects of exposure to a hazardous chemical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32A84A-EBEF-4E34-9AF7-72797741B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462" y="1317071"/>
            <a:ext cx="4130180" cy="474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31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5454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Safety Data Sheets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403255" y="1665773"/>
            <a:ext cx="736914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Safety data sheets give detailed information about the hazards of chemicals and how to control those hazards.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Must be available and accessible to workers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Must be located in the area where the chemical is 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Required for all hazardous chemicals 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32A84A-EBEF-4E34-9AF7-72797741B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098" y="1797728"/>
            <a:ext cx="4573399" cy="326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92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5454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Safety Data Sheets</a:t>
            </a:r>
            <a:endParaRPr lang="en-US" sz="44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E631F2-BB0D-443A-97CF-D053ED92F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275207"/>
              </p:ext>
            </p:extLst>
          </p:nvPr>
        </p:nvGraphicFramePr>
        <p:xfrm>
          <a:off x="897622" y="1426128"/>
          <a:ext cx="3825380" cy="41743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5380">
                  <a:extLst>
                    <a:ext uri="{9D8B030D-6E8A-4147-A177-3AD203B41FA5}">
                      <a16:colId xmlns:a16="http://schemas.microsoft.com/office/drawing/2014/main" val="3726360234"/>
                    </a:ext>
                  </a:extLst>
                </a:gridCol>
              </a:tblGrid>
              <a:tr h="47876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/>
                        <a:t>1. Identification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001716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2. Hazard Identification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384895"/>
                  </a:ext>
                </a:extLst>
              </a:tr>
              <a:tr h="619599">
                <a:tc>
                  <a:txBody>
                    <a:bodyPr/>
                    <a:lstStyle/>
                    <a:p>
                      <a:r>
                        <a:rPr lang="en-US" sz="2400" dirty="0"/>
                        <a:t>3. Composition &amp; Information on Ingredients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464644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4. First Aid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682408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5. Firefighting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574185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6. Accidental Release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046689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7. Handling &amp; Storage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658546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8. Exposure Controls &amp; PPE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10126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B3E1D2E-0487-4268-8932-A0E950AC60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01010"/>
              </p:ext>
            </p:extLst>
          </p:nvPr>
        </p:nvGraphicFramePr>
        <p:xfrm>
          <a:off x="5965971" y="1420976"/>
          <a:ext cx="3825380" cy="41527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5380">
                  <a:extLst>
                    <a:ext uri="{9D8B030D-6E8A-4147-A177-3AD203B41FA5}">
                      <a16:colId xmlns:a16="http://schemas.microsoft.com/office/drawing/2014/main" val="3726360234"/>
                    </a:ext>
                  </a:extLst>
                </a:gridCol>
              </a:tblGrid>
              <a:tr h="47876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/>
                        <a:t>9. Physical &amp; Chemical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001716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10. Stability &amp; Reactivity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384895"/>
                  </a:ext>
                </a:extLst>
              </a:tr>
              <a:tr h="415026">
                <a:tc>
                  <a:txBody>
                    <a:bodyPr/>
                    <a:lstStyle/>
                    <a:p>
                      <a:r>
                        <a:rPr lang="en-US" sz="2400" dirty="0"/>
                        <a:t>11. Toxicological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464644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12. Ecological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682408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13. Disposal Considerations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574185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14. Transport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046689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15. Regulatory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658546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16. Other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101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793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6737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Safety Data Sheets 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541675" y="1560903"/>
            <a:ext cx="110099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/>
              <a:t>Have you looked at an SDS?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/>
              <a:t>Do you know where your company keeps the SDS Book and/or online information?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/>
              <a:t>What are the benefits of knowing where they SDS’s are located and how to use them? </a:t>
            </a:r>
          </a:p>
        </p:txBody>
      </p:sp>
    </p:spTree>
    <p:extLst>
      <p:ext uri="{BB962C8B-B14F-4D97-AF65-F5344CB8AC3E}">
        <p14:creationId xmlns:p14="http://schemas.microsoft.com/office/powerpoint/2010/main" val="2831537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56475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Hazard Communication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Lesson Review</a:t>
            </a:r>
          </a:p>
          <a:p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the purpose of the Hazard Communication Standard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why keeping an up-to-date chemical inventory is important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requirements for labels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how pictograms, signal words, and hazard statements are used to communicate hazards to workers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Demonstrate how to use a safety data sheet (SDS)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27368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3B927-5039-4D5B-9D0F-183CE2C1C6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392243-FC83-4B77-8CCA-711F5B76A0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3C7EE4-14F8-4AD8-BB1E-3159A0F7A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AD568B-12DF-475A-B5B2-672D700613CE}"/>
              </a:ext>
            </a:extLst>
          </p:cNvPr>
          <p:cNvSpPr txBox="1"/>
          <p:nvPr/>
        </p:nvSpPr>
        <p:spPr>
          <a:xfrm>
            <a:off x="268448" y="414477"/>
            <a:ext cx="3213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Environmental</a:t>
            </a:r>
          </a:p>
        </p:txBody>
      </p:sp>
    </p:spTree>
    <p:extLst>
      <p:ext uri="{BB962C8B-B14F-4D97-AF65-F5344CB8AC3E}">
        <p14:creationId xmlns:p14="http://schemas.microsoft.com/office/powerpoint/2010/main" val="617428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36070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Environmental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29220-DF54-4EF5-881F-ABF449FFB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60" y="1688842"/>
            <a:ext cx="10513038" cy="3826190"/>
          </a:xfrm>
          <a:prstGeom prst="rect">
            <a:avLst/>
          </a:prstGeom>
          <a:gradFill>
            <a:gsLst>
              <a:gs pos="0">
                <a:schemeClr val="bg1"/>
              </a:gs>
              <a:gs pos="84000">
                <a:schemeClr val="accent1">
                  <a:lumMod val="50000"/>
                  <a:lumOff val="5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1042462" y="3225774"/>
            <a:ext cx="8705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do you think of when you think of waste? </a:t>
            </a:r>
          </a:p>
        </p:txBody>
      </p:sp>
    </p:spTree>
    <p:extLst>
      <p:ext uri="{BB962C8B-B14F-4D97-AF65-F5344CB8AC3E}">
        <p14:creationId xmlns:p14="http://schemas.microsoft.com/office/powerpoint/2010/main" val="4185471620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36070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Environmental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Objectives</a:t>
            </a:r>
          </a:p>
          <a:p>
            <a:endParaRPr lang="en-US" sz="32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/>
              <a:t>Identify the different types of waste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/>
              <a:t>Describe ways to minimize waste at the jobsite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/>
              <a:t>Explain the purpose of the Hazardous Waste Operations and Emergency Response (HAZWOPER) Standard.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2659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56475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Hazard Communication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29220-DF54-4EF5-881F-ABF449FFB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60" y="1688842"/>
            <a:ext cx="10513038" cy="3826190"/>
          </a:xfrm>
          <a:prstGeom prst="rect">
            <a:avLst/>
          </a:prstGeom>
          <a:gradFill>
            <a:gsLst>
              <a:gs pos="0">
                <a:schemeClr val="bg1"/>
              </a:gs>
              <a:gs pos="84000">
                <a:schemeClr val="accent1">
                  <a:lumMod val="50000"/>
                  <a:lumOff val="5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1042462" y="3225774"/>
            <a:ext cx="8705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chemical hazards do you encounter in the workplace? </a:t>
            </a:r>
          </a:p>
        </p:txBody>
      </p:sp>
    </p:spTree>
    <p:extLst>
      <p:ext uri="{BB962C8B-B14F-4D97-AF65-F5344CB8AC3E}">
        <p14:creationId xmlns:p14="http://schemas.microsoft.com/office/powerpoint/2010/main" val="3178121917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37225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Types of Waste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55820" y="1168562"/>
            <a:ext cx="618179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Waste must be properly identified and separated</a:t>
            </a:r>
          </a:p>
          <a:p>
            <a:endParaRPr lang="en-US" sz="2800" dirty="0"/>
          </a:p>
          <a:p>
            <a:r>
              <a:rPr lang="en-US" sz="2800" dirty="0"/>
              <a:t>Types of waste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Solid waste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Exploration and production waste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Drilling mud, fracturing </a:t>
            </a:r>
            <a:r>
              <a:rPr lang="en-US" sz="2800" dirty="0" err="1"/>
              <a:t>fluids,used</a:t>
            </a:r>
            <a:r>
              <a:rPr lang="en-US" sz="2800" dirty="0"/>
              <a:t> oil, oil filters, antifreeze, produced water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Universal waste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Hazardous waste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21F6B8-7FA5-4434-A8C2-9D8B22EC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826" y="2287229"/>
            <a:ext cx="4219271" cy="309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57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37225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Types of Waste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266349"/>
            <a:ext cx="618179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 help minimize waste on the jobsite:</a:t>
            </a:r>
          </a:p>
          <a:p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Follow company policies on waste and disposal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Always dispose of general trash and waste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Follow housekeeping policies for trash collection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Respect the environment and take steps to reduce environmental impacts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21F6B8-7FA5-4434-A8C2-9D8B22EC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424" y="1861629"/>
            <a:ext cx="3655980" cy="37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28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530658" y="203720"/>
            <a:ext cx="85620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Hazardous Waste Operations and Emergency Response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97F631-CCC1-485E-89CE-50A3FD3FA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13" y="2110842"/>
            <a:ext cx="5638800" cy="3171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F1E3F5-8C88-4F5B-AE0F-BEF58C9080C2}"/>
              </a:ext>
            </a:extLst>
          </p:cNvPr>
          <p:cNvSpPr txBox="1"/>
          <p:nvPr/>
        </p:nvSpPr>
        <p:spPr>
          <a:xfrm>
            <a:off x="6828090" y="1987623"/>
            <a:ext cx="50690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HAZWOPER regulation establishes requirements to keep both industry and public safety workers safe when performing hazardous waste cleanup response actions  </a:t>
            </a:r>
          </a:p>
        </p:txBody>
      </p:sp>
    </p:spTree>
    <p:extLst>
      <p:ext uri="{BB962C8B-B14F-4D97-AF65-F5344CB8AC3E}">
        <p14:creationId xmlns:p14="http://schemas.microsoft.com/office/powerpoint/2010/main" val="2883329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530658" y="203720"/>
            <a:ext cx="85620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Hazardous Waste Operations and Emergency Response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97F631-CCC1-485E-89CE-50A3FD3FA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56" y="2168526"/>
            <a:ext cx="4884145" cy="3171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F1E3F5-8C88-4F5B-AE0F-BEF58C9080C2}"/>
              </a:ext>
            </a:extLst>
          </p:cNvPr>
          <p:cNvSpPr txBox="1"/>
          <p:nvPr/>
        </p:nvSpPr>
        <p:spPr>
          <a:xfrm>
            <a:off x="6648629" y="2032000"/>
            <a:ext cx="506904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Specific training is required before workers are allowed to engage in hazardous waste operations.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Workers are not allowed to participate in responses to HAZWOPER situations until they have been trained to a level required by their job function and responsibility </a:t>
            </a:r>
          </a:p>
          <a:p>
            <a:endParaRPr lang="en-US" sz="3200" dirty="0"/>
          </a:p>
          <a:p>
            <a:r>
              <a:rPr lang="en-US" sz="3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80679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82475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First Responder – Awareness Level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/>
              <a:t>First Responder - Awareness Level </a:t>
            </a:r>
          </a:p>
          <a:p>
            <a:pPr marL="3068637" lvl="1" indent="-342900">
              <a:buFont typeface="Arial" panose="020B0604020202020204" pitchFamily="34" charset="0"/>
              <a:buChar char="•"/>
            </a:pPr>
            <a:r>
              <a:rPr lang="en-US" altLang="en-US" sz="3200" dirty="0"/>
              <a:t>individuals who are likely to witness or discover a hazardous substance release and who have been trained to initiate an emergency response notification process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/>
              <a:t>They do nothing beyond </a:t>
            </a:r>
            <a:r>
              <a:rPr lang="en-US" sz="3600" dirty="0" err="1"/>
              <a:t>notifiying</a:t>
            </a:r>
            <a:r>
              <a:rPr lang="en-US" sz="3600" dirty="0"/>
              <a:t> the authorities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AC9EC1A9-F0DB-4FF5-B1E3-0793D29C5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027" y="2274843"/>
            <a:ext cx="2737251" cy="162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253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36070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Environmental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Lesson Review</a:t>
            </a:r>
          </a:p>
          <a:p>
            <a:endParaRPr lang="en-US" sz="32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/>
              <a:t>Identify the different types of waste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/>
              <a:t>Describe ways to minimize waste at the jobsite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/>
              <a:t>Explain the purpose of the Hazardous Waste Operations and Emergency Response (HAZWOPER) Standard.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75158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3B927-5039-4D5B-9D0F-183CE2C1C6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392243-FC83-4B77-8CCA-711F5B76A0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3C7EE4-14F8-4AD8-BB1E-3159A0F7A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AD568B-12DF-475A-B5B2-672D700613CE}"/>
              </a:ext>
            </a:extLst>
          </p:cNvPr>
          <p:cNvSpPr txBox="1"/>
          <p:nvPr/>
        </p:nvSpPr>
        <p:spPr>
          <a:xfrm>
            <a:off x="511729" y="542799"/>
            <a:ext cx="3945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Industrial Hygiene</a:t>
            </a:r>
          </a:p>
        </p:txBody>
      </p:sp>
    </p:spTree>
    <p:extLst>
      <p:ext uri="{BB962C8B-B14F-4D97-AF65-F5344CB8AC3E}">
        <p14:creationId xmlns:p14="http://schemas.microsoft.com/office/powerpoint/2010/main" val="92385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4351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Industrial Hygiene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Objectives</a:t>
            </a:r>
          </a:p>
          <a:p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Identify the routes of exposure in which hazards may enter the body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Describe the sources, symptoms of exposure, and control measures for hydrogen sulfide and crystalline silica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Describe biological hazards, how they are transmitted, and the methods to control exposure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Identify common physical hazards and the control measures for preventing worker exposure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96771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4351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Industrial Hygiene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723659" y="1533465"/>
            <a:ext cx="437392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Industrial hygiene is the science of anticipating, recognizing, assessing, and controlling workplace conditions that could cause worker injuries or illnesses.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Industrial hygienists study hazards and determine when controls are needed and how to use them.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61F8AD-21B2-444E-980F-B1E26A612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437" y="1702793"/>
            <a:ext cx="6374060" cy="34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62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6787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Routes of Exposure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5481CA-5C0B-4D4C-BB5B-3F623BF34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30" y="1425739"/>
            <a:ext cx="3463589" cy="19445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C2A05D-EB2B-490A-8972-125E93FEBCB2}"/>
              </a:ext>
            </a:extLst>
          </p:cNvPr>
          <p:cNvSpPr txBox="1"/>
          <p:nvPr/>
        </p:nvSpPr>
        <p:spPr>
          <a:xfrm>
            <a:off x="1761688" y="3340552"/>
            <a:ext cx="11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Inhalation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713F09-9ACA-41FC-BCE6-4AB5A5AC4E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46" y="1425739"/>
            <a:ext cx="3127283" cy="19445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25CEFB-F255-46A9-BEC2-1F6F9AF3AD2D}"/>
              </a:ext>
            </a:extLst>
          </p:cNvPr>
          <p:cNvSpPr txBox="1"/>
          <p:nvPr/>
        </p:nvSpPr>
        <p:spPr>
          <a:xfrm>
            <a:off x="7854585" y="3340580"/>
            <a:ext cx="1047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Ingestion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E9692A-FBB0-46B8-B064-E1EEA4634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46" y="3851695"/>
            <a:ext cx="3127283" cy="19445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F868EC-71A2-47BD-A76F-02B7133B0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30" y="3795183"/>
            <a:ext cx="3463588" cy="20010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6D182A8-4E1B-4116-A3AA-1E9D33479318}"/>
              </a:ext>
            </a:extLst>
          </p:cNvPr>
          <p:cNvSpPr txBox="1"/>
          <p:nvPr/>
        </p:nvSpPr>
        <p:spPr>
          <a:xfrm>
            <a:off x="1610687" y="5763003"/>
            <a:ext cx="1662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Skin Absorption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12E03ED-EBBA-4F4A-AF37-2DA0FA1D1B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14" y="4316875"/>
            <a:ext cx="1932986" cy="11779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662684-996E-4737-A2F5-2A0A862A750D}"/>
              </a:ext>
            </a:extLst>
          </p:cNvPr>
          <p:cNvSpPr txBox="1"/>
          <p:nvPr/>
        </p:nvSpPr>
        <p:spPr>
          <a:xfrm>
            <a:off x="7896585" y="575334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Injection</a:t>
            </a:r>
          </a:p>
        </p:txBody>
      </p:sp>
    </p:spTree>
    <p:extLst>
      <p:ext uri="{BB962C8B-B14F-4D97-AF65-F5344CB8AC3E}">
        <p14:creationId xmlns:p14="http://schemas.microsoft.com/office/powerpoint/2010/main" val="249932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7" y="471827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56475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Hazard Communication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Objectives</a:t>
            </a:r>
          </a:p>
          <a:p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the purpose of the Hazard Communication Standard (HCS)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why keeping an up-to-date chemical inventory is important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requirements for labels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how pictograms, signal words, and hazard statements are used to communicate hazards to workers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Demonstrate how to use a safety data sheet (SDS)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9284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6674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Workplace Hazards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172891"/>
            <a:ext cx="1040107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Oil and gas operations involve many workplace hazards. It is important that you know how to recognize and assess these hazards. </a:t>
            </a:r>
          </a:p>
          <a:p>
            <a:endParaRPr lang="en-US" sz="2800" dirty="0"/>
          </a:p>
          <a:p>
            <a:pPr fontAlgn="ctr"/>
            <a:r>
              <a:rPr lang="en-US" sz="2800" dirty="0"/>
              <a:t>Chemical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2800" dirty="0"/>
              <a:t>Includes dust, cleaning products, pesticides, asbestos, and benzene</a:t>
            </a:r>
          </a:p>
          <a:p>
            <a:pPr fontAlgn="ctr"/>
            <a:r>
              <a:rPr lang="en-US" sz="2800" dirty="0"/>
              <a:t>Air Contaminants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2800" dirty="0"/>
              <a:t>Includes particulates, vapors, and gases</a:t>
            </a:r>
          </a:p>
          <a:p>
            <a:pPr fontAlgn="ctr"/>
            <a:r>
              <a:rPr lang="en-US" sz="2800" dirty="0"/>
              <a:t>Biological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2800" dirty="0"/>
              <a:t>Includes mold, insects, pests, and communicable diseases</a:t>
            </a:r>
          </a:p>
          <a:p>
            <a:pPr fontAlgn="ctr"/>
            <a:r>
              <a:rPr lang="en-US" sz="2800" dirty="0"/>
              <a:t>Physical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2800" dirty="0"/>
              <a:t>Includes ergonomics, noise, temperature extremes, and radiation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03220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2950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Chemical Hazards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172891"/>
            <a:ext cx="1040107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Chemical substances have the potential to cause harm to life or health. Two of the most common chemical hazards in the oil &amp; gas industry are: </a:t>
            </a:r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4D339-4C6D-488B-A7E9-9A3238AD6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43" y="2763061"/>
            <a:ext cx="4020947" cy="2605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3083C5-CB3E-4946-B322-7E6D81863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281" y="2763061"/>
            <a:ext cx="3817989" cy="26058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701024-9954-40E8-9AF8-2010DC3FA727}"/>
              </a:ext>
            </a:extLst>
          </p:cNvPr>
          <p:cNvSpPr txBox="1"/>
          <p:nvPr/>
        </p:nvSpPr>
        <p:spPr>
          <a:xfrm>
            <a:off x="2491530" y="5411431"/>
            <a:ext cx="2333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Hydrogen sulfide (H2S)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47A893-7AC5-4A92-BBB7-931D4F1D2B7A}"/>
              </a:ext>
            </a:extLst>
          </p:cNvPr>
          <p:cNvSpPr txBox="1"/>
          <p:nvPr/>
        </p:nvSpPr>
        <p:spPr>
          <a:xfrm>
            <a:off x="7941460" y="5368918"/>
            <a:ext cx="65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Silica</a:t>
            </a:r>
          </a:p>
        </p:txBody>
      </p:sp>
    </p:spTree>
    <p:extLst>
      <p:ext uri="{BB962C8B-B14F-4D97-AF65-F5344CB8AC3E}">
        <p14:creationId xmlns:p14="http://schemas.microsoft.com/office/powerpoint/2010/main" val="3608237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1873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Hydrogen Sulfide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34304" y="1531335"/>
            <a:ext cx="530510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Can occur naturally or be produced during </a:t>
            </a:r>
            <a:br>
              <a:rPr lang="en-US" sz="2800" dirty="0"/>
            </a:br>
            <a:r>
              <a:rPr lang="en-US" sz="2800" dirty="0"/>
              <a:t>industrial processes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Known by many names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Exposure can occur through inhalation or skin contact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Concentrations are measured </a:t>
            </a:r>
            <a:br>
              <a:rPr lang="en-US" sz="2800" dirty="0"/>
            </a:br>
            <a:r>
              <a:rPr lang="en-US" sz="2800" dirty="0"/>
              <a:t>in parts per million (ppm) </a:t>
            </a:r>
            <a:br>
              <a:rPr lang="en-US" sz="2800" dirty="0"/>
            </a:br>
            <a:r>
              <a:rPr lang="en-US" sz="2800" dirty="0"/>
              <a:t>or percentages</a:t>
            </a:r>
          </a:p>
          <a:p>
            <a:endParaRPr lang="en-US" sz="2800" dirty="0"/>
          </a:p>
          <a:p>
            <a:endParaRPr lang="en-US" sz="3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BAE386-DB67-49C7-B67D-2107FFECA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030" y="1813729"/>
            <a:ext cx="6086475" cy="34229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694132-A49A-4F6F-A511-2447B3EDEEF1}"/>
              </a:ext>
            </a:extLst>
          </p:cNvPr>
          <p:cNvSpPr txBox="1"/>
          <p:nvPr/>
        </p:nvSpPr>
        <p:spPr>
          <a:xfrm>
            <a:off x="634304" y="5888828"/>
            <a:ext cx="11059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 err="1"/>
              <a:t>SafeLandUSA</a:t>
            </a:r>
            <a:r>
              <a:rPr lang="en-US" sz="1400" b="1" dirty="0"/>
              <a:t> 2021 does NOT train workers to work in H2S environments. Workers are required to attend annual training per ANSI Z390.1-2017</a:t>
            </a:r>
          </a:p>
        </p:txBody>
      </p:sp>
    </p:spTree>
    <p:extLst>
      <p:ext uri="{BB962C8B-B14F-4D97-AF65-F5344CB8AC3E}">
        <p14:creationId xmlns:p14="http://schemas.microsoft.com/office/powerpoint/2010/main" val="3738255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1873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Hydrogen Sulfide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172891"/>
            <a:ext cx="10401071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Cern" panose="02000503000000020004" pitchFamily="50" charset="0"/>
            </a:endParaRPr>
          </a:p>
          <a:p>
            <a:pPr algn="ctr"/>
            <a:r>
              <a:rPr lang="en-US" sz="2800" dirty="0">
                <a:latin typeface="Cern" panose="02000503000000020004" pitchFamily="50" charset="0"/>
              </a:rPr>
              <a:t>Ten (10) ppm is the industry-accepted exposure level. Check with your company policy for their accepted exposure level.</a:t>
            </a:r>
          </a:p>
          <a:p>
            <a:pPr algn="ctr"/>
            <a:endParaRPr lang="en-US" sz="2800" dirty="0">
              <a:latin typeface="Cern" panose="02000503000000020004" pitchFamily="50" charset="0"/>
            </a:endParaRPr>
          </a:p>
          <a:p>
            <a:pPr algn="ctr"/>
            <a:endParaRPr lang="en-US" sz="2800" dirty="0">
              <a:latin typeface="Cern" panose="02000503000000020004" pitchFamily="50" charset="0"/>
            </a:endParaRPr>
          </a:p>
          <a:p>
            <a:r>
              <a:rPr lang="en-US" b="1" dirty="0">
                <a:solidFill>
                  <a:srgbClr val="DF6B0B"/>
                </a:solidFill>
              </a:rPr>
              <a:t>							</a:t>
            </a: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D7D5971D-88F2-4736-BF33-50161BE53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5" r="16485"/>
          <a:stretch>
            <a:fillRect/>
          </a:stretch>
        </p:blipFill>
        <p:spPr>
          <a:xfrm>
            <a:off x="1645470" y="2752386"/>
            <a:ext cx="3234857" cy="3228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CD2D47-C1EC-42B8-A3B3-59841DDAF744}"/>
              </a:ext>
            </a:extLst>
          </p:cNvPr>
          <p:cNvSpPr txBox="1"/>
          <p:nvPr/>
        </p:nvSpPr>
        <p:spPr>
          <a:xfrm>
            <a:off x="5239948" y="3164758"/>
            <a:ext cx="69520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API Condition 1 – Low Hazard</a:t>
            </a:r>
          </a:p>
          <a:p>
            <a:pPr marL="855663" indent="-339725">
              <a:buFont typeface="Arial" panose="020B0604020202020204" pitchFamily="34" charset="0"/>
              <a:buChar char="•"/>
              <a:tabLst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Less than 10 ppm of H2S present</a:t>
            </a:r>
          </a:p>
          <a:p>
            <a:pPr marL="855663" indent="-339725">
              <a:buFont typeface="Arial" panose="020B0604020202020204" pitchFamily="34" charset="0"/>
              <a:buChar char="•"/>
              <a:tabLst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Assigned a green warning flag </a:t>
            </a:r>
          </a:p>
          <a:p>
            <a:pPr marL="855663" indent="-339725">
              <a:tabLst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b="1" dirty="0">
                <a:solidFill>
                  <a:srgbClr val="DF6B0B"/>
                </a:solidFill>
              </a:rPr>
              <a:t> 									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788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77176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Hydrogen Sulfide- Health Effects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CD2D47-C1EC-42B8-A3B3-59841DDAF744}"/>
              </a:ext>
            </a:extLst>
          </p:cNvPr>
          <p:cNvSpPr txBox="1"/>
          <p:nvPr/>
        </p:nvSpPr>
        <p:spPr>
          <a:xfrm>
            <a:off x="5620624" y="1898342"/>
            <a:ext cx="579679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Affects eyes, nose, brain, lungs, and nerve pathways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Paralyzes the nerves that interpret smells for your brain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Symptom severity depends on the concentration and length of exposure.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Acute effects occur after high exposures over a short period of time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Chronic effects occur after low exposures over a long period of time</a:t>
            </a:r>
          </a:p>
          <a:p>
            <a:r>
              <a:rPr lang="en-US" b="1" dirty="0">
                <a:solidFill>
                  <a:srgbClr val="DF6B0B"/>
                </a:solidFill>
              </a:rPr>
              <a:t>												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7069B5-95BE-4C54-8843-8F95C3CD67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3" y="1110831"/>
            <a:ext cx="4862040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17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68906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Controlling Hydrogen Sulfide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583970" y="1251587"/>
            <a:ext cx="104010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Cern" panose="02000503000000020004" pitchFamily="50" charset="0"/>
            </a:endParaRPr>
          </a:p>
          <a:p>
            <a:r>
              <a:rPr lang="en-US" sz="2800" dirty="0"/>
              <a:t>Engineering and administrative controls: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Training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Detection and monitoring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Observing wind conditions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Burning and flaring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Work permits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Ventilation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Using the buddy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4082CB-63A7-4CC6-B1EC-1A29598FE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95" y="1843026"/>
            <a:ext cx="514245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38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51907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Hydrogen Sulfide PPE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4082CB-63A7-4CC6-B1EC-1A29598FE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08" y="1911115"/>
            <a:ext cx="5142450" cy="32282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C4F50E-C935-46A5-9F46-127AB51AEC22}"/>
              </a:ext>
            </a:extLst>
          </p:cNvPr>
          <p:cNvSpPr txBox="1"/>
          <p:nvPr/>
        </p:nvSpPr>
        <p:spPr>
          <a:xfrm>
            <a:off x="587230" y="1911115"/>
            <a:ext cx="489917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If you are required to work in an area with an </a:t>
            </a:r>
            <a:r>
              <a:rPr lang="en-US" sz="2800" b="1" dirty="0"/>
              <a:t>H</a:t>
            </a:r>
            <a:r>
              <a:rPr lang="en-US" sz="2800" b="1" baseline="-25000" dirty="0"/>
              <a:t>2</a:t>
            </a:r>
            <a:r>
              <a:rPr lang="en-US" sz="2800" b="1" dirty="0"/>
              <a:t>S </a:t>
            </a:r>
            <a:r>
              <a:rPr lang="en-US" sz="2800" dirty="0"/>
              <a:t>concentration greater than 10 ppm or your company’s action level, you must wear a supplied air respirator (SAR)</a:t>
            </a:r>
            <a:endParaRPr lang="en-US" sz="2800" b="1" dirty="0">
              <a:solidFill>
                <a:srgbClr val="789B3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565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39562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Crystalline Silica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908807" y="1750737"/>
            <a:ext cx="53158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Cern" panose="02000503000000020004" pitchFamily="50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Found in the earth’s crust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Hazardous when very small, or </a:t>
            </a:r>
            <a:br>
              <a:rPr lang="en-US" sz="2800" dirty="0"/>
            </a:br>
            <a:r>
              <a:rPr lang="en-US" sz="2800" dirty="0"/>
              <a:t>respirable, particles are inhaled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Penetrates deep into the lungs and causes disabling and sometimes fatal lung diseases</a:t>
            </a:r>
          </a:p>
          <a:p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4082CB-63A7-4CC6-B1EC-1A29598FE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71" y="1902251"/>
            <a:ext cx="414909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79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3B927-5039-4D5B-9D0F-183CE2C1C6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392243-FC83-4B77-8CCA-711F5B76A0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3CCDC0-C82B-45D5-9209-94EB41A7F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57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6A887F-1FEB-4573-B061-D8326C3C39F7}"/>
              </a:ext>
            </a:extLst>
          </p:cNvPr>
          <p:cNvSpPr txBox="1"/>
          <p:nvPr/>
        </p:nvSpPr>
        <p:spPr>
          <a:xfrm>
            <a:off x="469785" y="207239"/>
            <a:ext cx="3945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Industrial Hygiene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AC365E-4972-4B13-98EE-F0E04D067F0A}"/>
              </a:ext>
            </a:extLst>
          </p:cNvPr>
          <p:cNvSpPr/>
          <p:nvPr/>
        </p:nvSpPr>
        <p:spPr>
          <a:xfrm rot="5400000">
            <a:off x="5295901" y="-38101"/>
            <a:ext cx="1600200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Biological Hazards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73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Biological Hazards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4168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Biological Hazards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29220-DF54-4EF5-881F-ABF449FFB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60" y="1688842"/>
            <a:ext cx="10513038" cy="3826190"/>
          </a:xfrm>
          <a:prstGeom prst="rect">
            <a:avLst/>
          </a:prstGeom>
          <a:gradFill>
            <a:gsLst>
              <a:gs pos="0">
                <a:schemeClr val="bg1"/>
              </a:gs>
              <a:gs pos="84000">
                <a:schemeClr val="accent1">
                  <a:lumMod val="50000"/>
                  <a:lumOff val="5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1042462" y="3225774"/>
            <a:ext cx="8705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type of biological hazards do you encounter in the workplace?</a:t>
            </a:r>
          </a:p>
        </p:txBody>
      </p:sp>
    </p:spTree>
    <p:extLst>
      <p:ext uri="{BB962C8B-B14F-4D97-AF65-F5344CB8AC3E}">
        <p14:creationId xmlns:p14="http://schemas.microsoft.com/office/powerpoint/2010/main" val="594388722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78921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Hazard Communication Standard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643359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OSHA regulation which protects workers from chemicals they could be exposed to on the job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Aligns with the Globally Harmonized System (GHS)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Workers must be informed of: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2800" dirty="0"/>
              <a:t>Which hazardous chemicals are at their worksite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2800" dirty="0"/>
              <a:t>Exposure limits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2800" dirty="0"/>
              <a:t>Safe handling practices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9B9488-758C-4584-BBC0-B06C4EC86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624" y="1680165"/>
            <a:ext cx="4372349" cy="29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367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Biological Hazards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40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4168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Biological Hazards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583970" y="1251587"/>
            <a:ext cx="104010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Cern" panose="02000503000000020004" pitchFamily="50" charset="0"/>
            </a:endParaRPr>
          </a:p>
          <a:p>
            <a:r>
              <a:rPr lang="en-US" sz="2800" dirty="0"/>
              <a:t>Engineering and administrative controls: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Training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Detection and monitoring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Observing wind conditions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Burning and flaring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Work permits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Ventilation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Using the buddy system</a:t>
            </a:r>
          </a:p>
        </p:txBody>
      </p:sp>
    </p:spTree>
    <p:extLst>
      <p:ext uri="{BB962C8B-B14F-4D97-AF65-F5344CB8AC3E}">
        <p14:creationId xmlns:p14="http://schemas.microsoft.com/office/powerpoint/2010/main" val="25106794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Biological Hazards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41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4168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Biological Hazards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065459-7A99-4EFE-958D-00711A3A0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91" y="1449363"/>
            <a:ext cx="3132667" cy="18105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B0FF09-B39D-4AF3-B0B0-E2EA0203E5E5}"/>
              </a:ext>
            </a:extLst>
          </p:cNvPr>
          <p:cNvSpPr txBox="1"/>
          <p:nvPr/>
        </p:nvSpPr>
        <p:spPr>
          <a:xfrm>
            <a:off x="1359017" y="3338466"/>
            <a:ext cx="2318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Bloodborne Pathogens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390AE7-9675-4CDE-AE8D-C0076EEC0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13" y="1430729"/>
            <a:ext cx="2466975" cy="1847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CA024C-6B00-4F1D-A00C-2F1349A5D5B6}"/>
              </a:ext>
            </a:extLst>
          </p:cNvPr>
          <p:cNvSpPr txBox="1"/>
          <p:nvPr/>
        </p:nvSpPr>
        <p:spPr>
          <a:xfrm>
            <a:off x="5095673" y="3309803"/>
            <a:ext cx="2298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Mold, bacteria, fungus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612C08-B3D9-44C6-81CB-ED32370B48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1425739"/>
            <a:ext cx="2619375" cy="18342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F82141-6F20-4890-A854-7ADFFD66B8D5}"/>
              </a:ext>
            </a:extLst>
          </p:cNvPr>
          <p:cNvSpPr txBox="1"/>
          <p:nvPr/>
        </p:nvSpPr>
        <p:spPr>
          <a:xfrm>
            <a:off x="9220572" y="3309803"/>
            <a:ext cx="1873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Infectious Disease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89B6A0-D7D5-47B4-A6D6-DC1DFF82F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3795765"/>
            <a:ext cx="2619375" cy="17430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0BB3DCE-965E-4D6E-ADCC-3F7DB3C2956C}"/>
              </a:ext>
            </a:extLst>
          </p:cNvPr>
          <p:cNvSpPr txBox="1"/>
          <p:nvPr/>
        </p:nvSpPr>
        <p:spPr>
          <a:xfrm>
            <a:off x="1849433" y="5548522"/>
            <a:ext cx="326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Workplace and Personal Hygiene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6805738-6EA7-4D0D-8A2A-45F69681B6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53" y="3795766"/>
            <a:ext cx="3278346" cy="17430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88328E-984F-4C79-A52A-73273603FC51}"/>
              </a:ext>
            </a:extLst>
          </p:cNvPr>
          <p:cNvSpPr txBox="1"/>
          <p:nvPr/>
        </p:nvSpPr>
        <p:spPr>
          <a:xfrm>
            <a:off x="7658383" y="5550811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 Injuries</a:t>
            </a:r>
          </a:p>
        </p:txBody>
      </p:sp>
    </p:spTree>
    <p:extLst>
      <p:ext uri="{BB962C8B-B14F-4D97-AF65-F5344CB8AC3E}">
        <p14:creationId xmlns:p14="http://schemas.microsoft.com/office/powerpoint/2010/main" val="3925739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Biological Hazards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42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4168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Biological Hazards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065459-7A99-4EFE-958D-00711A3A0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14" y="1449363"/>
            <a:ext cx="2720821" cy="18105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B0FF09-B39D-4AF3-B0B0-E2EA0203E5E5}"/>
              </a:ext>
            </a:extLst>
          </p:cNvPr>
          <p:cNvSpPr txBox="1"/>
          <p:nvPr/>
        </p:nvSpPr>
        <p:spPr>
          <a:xfrm>
            <a:off x="1359017" y="3338466"/>
            <a:ext cx="1523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Pressure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390AE7-9675-4CDE-AE8D-C0076EEC0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13" y="1449363"/>
            <a:ext cx="2466975" cy="18105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CA024C-6B00-4F1D-A00C-2F1349A5D5B6}"/>
              </a:ext>
            </a:extLst>
          </p:cNvPr>
          <p:cNvSpPr txBox="1"/>
          <p:nvPr/>
        </p:nvSpPr>
        <p:spPr>
          <a:xfrm>
            <a:off x="5372510" y="3309803"/>
            <a:ext cx="180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Adverse Weather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612C08-B3D9-44C6-81CB-ED32370B48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1449362"/>
            <a:ext cx="2619375" cy="18105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F82141-6F20-4890-A854-7ADFFD66B8D5}"/>
              </a:ext>
            </a:extLst>
          </p:cNvPr>
          <p:cNvSpPr txBox="1"/>
          <p:nvPr/>
        </p:nvSpPr>
        <p:spPr>
          <a:xfrm>
            <a:off x="9220572" y="3309803"/>
            <a:ext cx="13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302A04-B111-4BC8-8ACA-CE6D509C3359}"/>
              </a:ext>
            </a:extLst>
          </p:cNvPr>
          <p:cNvSpPr txBox="1"/>
          <p:nvPr/>
        </p:nvSpPr>
        <p:spPr>
          <a:xfrm>
            <a:off x="5638800" y="302101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2D49E4-0E5F-40E0-9811-3C37337DFD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502" y="3786318"/>
            <a:ext cx="2619375" cy="17430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8113B2-7820-4D78-83AE-0F6F696DDD8E}"/>
              </a:ext>
            </a:extLst>
          </p:cNvPr>
          <p:cNvSpPr txBox="1"/>
          <p:nvPr/>
        </p:nvSpPr>
        <p:spPr>
          <a:xfrm>
            <a:off x="2632433" y="5534191"/>
            <a:ext cx="233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Snakes &amp; other wildlife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F7CEB1-EEC2-4A5A-9585-7CA49950DD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51" y="3828507"/>
            <a:ext cx="2857500" cy="17008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0B0FF39-2009-4575-BA45-F4834E4C480F}"/>
              </a:ext>
            </a:extLst>
          </p:cNvPr>
          <p:cNvSpPr txBox="1"/>
          <p:nvPr/>
        </p:nvSpPr>
        <p:spPr>
          <a:xfrm>
            <a:off x="6975857" y="5489131"/>
            <a:ext cx="178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Spiders &amp; Insects</a:t>
            </a:r>
          </a:p>
        </p:txBody>
      </p:sp>
    </p:spTree>
    <p:extLst>
      <p:ext uri="{BB962C8B-B14F-4D97-AF65-F5344CB8AC3E}">
        <p14:creationId xmlns:p14="http://schemas.microsoft.com/office/powerpoint/2010/main" val="3373832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43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4351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Industrial Hygiene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Lesson Review</a:t>
            </a:r>
          </a:p>
          <a:p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Identify the routes of exposure in which hazards may enter the body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Describe the sources, symptoms of exposure, and control measures for hydrogen sulfide and crystalline silica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Describe biological hazards, how they are transmitted, and the methods to control exposure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Identify common physical hazards and the control measures for preventing worker exposure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271867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3B927-5039-4D5B-9D0F-183CE2C1C6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392243-FC83-4B77-8CCA-711F5B76A0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3C7EE4-14F8-4AD8-BB1E-3159A0F7A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1999" cy="68579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AD568B-12DF-475A-B5B2-672D700613CE}"/>
              </a:ext>
            </a:extLst>
          </p:cNvPr>
          <p:cNvSpPr txBox="1"/>
          <p:nvPr/>
        </p:nvSpPr>
        <p:spPr>
          <a:xfrm>
            <a:off x="268448" y="414477"/>
            <a:ext cx="4570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Module 2 Conclusion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CA2FD1-6923-40A9-8C0E-8BA6B2B570AE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Module 2 Conclusion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E2A54C-A246-4E33-BDDE-06CD740ECF02}"/>
              </a:ext>
            </a:extLst>
          </p:cNvPr>
          <p:cNvSpPr txBox="1"/>
          <p:nvPr/>
        </p:nvSpPr>
        <p:spPr>
          <a:xfrm>
            <a:off x="461394" y="6383160"/>
            <a:ext cx="1862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SafeLandUSA</a:t>
            </a:r>
            <a:r>
              <a:rPr lang="en-US" sz="1200" dirty="0">
                <a:solidFill>
                  <a:schemeClr val="bg1"/>
                </a:solidFill>
              </a:rPr>
              <a:t>™ 2021</a:t>
            </a:r>
          </a:p>
        </p:txBody>
      </p:sp>
    </p:spTree>
    <p:extLst>
      <p:ext uri="{BB962C8B-B14F-4D97-AF65-F5344CB8AC3E}">
        <p14:creationId xmlns:p14="http://schemas.microsoft.com/office/powerpoint/2010/main" val="3950453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78921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Hazard Communication Standard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34304" y="1491673"/>
            <a:ext cx="844258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Chemicals and chemical mixtures are required to be classified according to its hazards</a:t>
            </a:r>
          </a:p>
          <a:p>
            <a:endParaRPr lang="en-US" sz="32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/>
              <a:t>Health hazard category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These chemicals can harm your body or make you sick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/>
              <a:t>Physical hazard category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These chemicals can injure you or damage property and the environment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/>
              <a:t>Environmental hazard category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These are not regulated by OSHA,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1"/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6C227C-7720-44D9-BBB7-08814112E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529" y="2231471"/>
            <a:ext cx="2986154" cy="313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48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78921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Hazard Communication Standard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34304" y="1491673"/>
            <a:ext cx="823285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HCS training must cover these main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Methods and observations used to determine the presence or release of chemicals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Physical and health hazards of chemicals in the work area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Appropriate work practices, emergency procedures, and PPE to be used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Details of your company’s HCS program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6C227C-7720-44D9-BBB7-08814112E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772" y="2111928"/>
            <a:ext cx="3108901" cy="277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28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6962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Chemical Inventory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34304" y="1491673"/>
            <a:ext cx="823285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Companies are required to keep an up-to-date chemical inventory of all hazardous chemicals at the worksite and inform all workers who have the potential for exposure about the chemical’s hazards. 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F933B9-5B3B-43EF-86C6-8B994F06E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065" y="3059344"/>
            <a:ext cx="4471419" cy="313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28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57230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Product Warning Labels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63666" y="1309416"/>
            <a:ext cx="824544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Communicate a chemical’s specific hazard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Include colors, shapes, numbers, and terms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41265A-CF78-4AFC-8216-9CFC37360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750" y="2772776"/>
            <a:ext cx="3284852" cy="32909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B67AA2-77CE-4757-A89D-6498B7FD8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022" y="2772776"/>
            <a:ext cx="4359234" cy="329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63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57230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Product Warning Labels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34304" y="1491673"/>
            <a:ext cx="4977931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GHS labels must have: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Product identifier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Supplier Identification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Precautionary statements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Pictograms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Signal word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Hazard statements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Supplemental information 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F933B9-5B3B-43EF-86C6-8B994F06E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539" y="1733225"/>
            <a:ext cx="5412061" cy="358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73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2293</TotalTime>
  <Words>1802</Words>
  <Application>Microsoft Office PowerPoint</Application>
  <PresentationFormat>Widescreen</PresentationFormat>
  <Paragraphs>437</Paragraphs>
  <Slides>44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Cern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Porter</dc:creator>
  <cp:lastModifiedBy>Tara Porter</cp:lastModifiedBy>
  <cp:revision>75</cp:revision>
  <dcterms:created xsi:type="dcterms:W3CDTF">2021-07-07T23:35:25Z</dcterms:created>
  <dcterms:modified xsi:type="dcterms:W3CDTF">2021-07-09T20:29:28Z</dcterms:modified>
</cp:coreProperties>
</file>