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313" r:id="rId7"/>
    <p:sldId id="314" r:id="rId8"/>
    <p:sldId id="315" r:id="rId9"/>
    <p:sldId id="316" r:id="rId10"/>
    <p:sldId id="317" r:id="rId11"/>
    <p:sldId id="318" r:id="rId12"/>
    <p:sldId id="276" r:id="rId13"/>
    <p:sldId id="319" r:id="rId14"/>
    <p:sldId id="321" r:id="rId15"/>
    <p:sldId id="322" r:id="rId16"/>
    <p:sldId id="323" r:id="rId17"/>
    <p:sldId id="324" r:id="rId18"/>
    <p:sldId id="325" r:id="rId19"/>
    <p:sldId id="326" r:id="rId20"/>
    <p:sldId id="274" r:id="rId21"/>
    <p:sldId id="332" r:id="rId22"/>
    <p:sldId id="333" r:id="rId23"/>
    <p:sldId id="327" r:id="rId24"/>
    <p:sldId id="329" r:id="rId25"/>
    <p:sldId id="330" r:id="rId26"/>
    <p:sldId id="331" r:id="rId27"/>
    <p:sldId id="334" r:id="rId28"/>
    <p:sldId id="265" r:id="rId29"/>
    <p:sldId id="320" r:id="rId30"/>
    <p:sldId id="335" r:id="rId31"/>
    <p:sldId id="336" r:id="rId32"/>
    <p:sldId id="312"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Porter" userId="1bb9f9a6-8647-4de3-a2e4-133429bb0913" providerId="ADAL" clId="{FB6362AD-6DC4-4FF9-9B5C-5D36D940B4AC}"/>
    <pc:docChg chg="custSel addSld modSld sldOrd">
      <pc:chgData name="Tara Porter" userId="1bb9f9a6-8647-4de3-a2e4-133429bb0913" providerId="ADAL" clId="{FB6362AD-6DC4-4FF9-9B5C-5D36D940B4AC}" dt="2024-04-30T17:35:53.088" v="46" actId="14100"/>
      <pc:docMkLst>
        <pc:docMk/>
      </pc:docMkLst>
      <pc:sldChg chg="addSp delSp modSp add mod">
        <pc:chgData name="Tara Porter" userId="1bb9f9a6-8647-4de3-a2e4-133429bb0913" providerId="ADAL" clId="{FB6362AD-6DC4-4FF9-9B5C-5D36D940B4AC}" dt="2024-04-30T17:35:05.487" v="33" actId="20577"/>
        <pc:sldMkLst>
          <pc:docMk/>
          <pc:sldMk cId="190891826" sldId="335"/>
        </pc:sldMkLst>
        <pc:spChg chg="mod">
          <ac:chgData name="Tara Porter" userId="1bb9f9a6-8647-4de3-a2e4-133429bb0913" providerId="ADAL" clId="{FB6362AD-6DC4-4FF9-9B5C-5D36D940B4AC}" dt="2024-04-30T17:35:05.487" v="33" actId="20577"/>
          <ac:spMkLst>
            <pc:docMk/>
            <pc:sldMk cId="190891826" sldId="335"/>
            <ac:spMk id="2" creationId="{AAC61999-9481-43E3-A5CC-CB7EF8EB27E0}"/>
          </ac:spMkLst>
        </pc:spChg>
        <pc:spChg chg="mod">
          <ac:chgData name="Tara Porter" userId="1bb9f9a6-8647-4de3-a2e4-133429bb0913" providerId="ADAL" clId="{FB6362AD-6DC4-4FF9-9B5C-5D36D940B4AC}" dt="2024-04-30T17:31:19.602" v="12" actId="20577"/>
          <ac:spMkLst>
            <pc:docMk/>
            <pc:sldMk cId="190891826" sldId="335"/>
            <ac:spMk id="3" creationId="{0C0F8FFA-B084-4166-B334-FEA4A02840D5}"/>
          </ac:spMkLst>
        </pc:spChg>
        <pc:spChg chg="del">
          <ac:chgData name="Tara Porter" userId="1bb9f9a6-8647-4de3-a2e4-133429bb0913" providerId="ADAL" clId="{FB6362AD-6DC4-4FF9-9B5C-5D36D940B4AC}" dt="2024-04-30T17:31:30.485" v="13" actId="21"/>
          <ac:spMkLst>
            <pc:docMk/>
            <pc:sldMk cId="190891826" sldId="335"/>
            <ac:spMk id="7" creationId="{3F132193-3659-4B81-8A0B-EAF56CBE9C3B}"/>
          </ac:spMkLst>
        </pc:spChg>
        <pc:picChg chg="add mod">
          <ac:chgData name="Tara Porter" userId="1bb9f9a6-8647-4de3-a2e4-133429bb0913" providerId="ADAL" clId="{FB6362AD-6DC4-4FF9-9B5C-5D36D940B4AC}" dt="2024-04-30T17:31:45.959" v="15" actId="1076"/>
          <ac:picMkLst>
            <pc:docMk/>
            <pc:sldMk cId="190891826" sldId="335"/>
            <ac:picMk id="8" creationId="{BE1C9E23-5E8F-4EE1-A9B7-DB1DA7B3383E}"/>
          </ac:picMkLst>
        </pc:picChg>
        <pc:picChg chg="add mod">
          <ac:chgData name="Tara Porter" userId="1bb9f9a6-8647-4de3-a2e4-133429bb0913" providerId="ADAL" clId="{FB6362AD-6DC4-4FF9-9B5C-5D36D940B4AC}" dt="2024-04-30T17:32:01.338" v="18" actId="1076"/>
          <ac:picMkLst>
            <pc:docMk/>
            <pc:sldMk cId="190891826" sldId="335"/>
            <ac:picMk id="9" creationId="{1C29444D-8F8D-4137-8127-A327B91C9A0F}"/>
          </ac:picMkLst>
        </pc:picChg>
      </pc:sldChg>
      <pc:sldChg chg="addSp delSp modSp add mod ord">
        <pc:chgData name="Tara Porter" userId="1bb9f9a6-8647-4de3-a2e4-133429bb0913" providerId="ADAL" clId="{FB6362AD-6DC4-4FF9-9B5C-5D36D940B4AC}" dt="2024-04-30T17:35:53.088" v="46" actId="14100"/>
        <pc:sldMkLst>
          <pc:docMk/>
          <pc:sldMk cId="324021299" sldId="336"/>
        </pc:sldMkLst>
        <pc:spChg chg="mod">
          <ac:chgData name="Tara Porter" userId="1bb9f9a6-8647-4de3-a2e4-133429bb0913" providerId="ADAL" clId="{FB6362AD-6DC4-4FF9-9B5C-5D36D940B4AC}" dt="2024-04-30T17:35:32.174" v="42" actId="20577"/>
          <ac:spMkLst>
            <pc:docMk/>
            <pc:sldMk cId="324021299" sldId="336"/>
            <ac:spMk id="2" creationId="{AAC61999-9481-43E3-A5CC-CB7EF8EB27E0}"/>
          </ac:spMkLst>
        </pc:spChg>
        <pc:spChg chg="del">
          <ac:chgData name="Tara Porter" userId="1bb9f9a6-8647-4de3-a2e4-133429bb0913" providerId="ADAL" clId="{FB6362AD-6DC4-4FF9-9B5C-5D36D940B4AC}" dt="2024-04-30T17:35:15.467" v="34" actId="21"/>
          <ac:spMkLst>
            <pc:docMk/>
            <pc:sldMk cId="324021299" sldId="336"/>
            <ac:spMk id="7" creationId="{3F132193-3659-4B81-8A0B-EAF56CBE9C3B}"/>
          </ac:spMkLst>
        </pc:spChg>
        <pc:spChg chg="mod">
          <ac:chgData name="Tara Porter" userId="1bb9f9a6-8647-4de3-a2e4-133429bb0913" providerId="ADAL" clId="{FB6362AD-6DC4-4FF9-9B5C-5D36D940B4AC}" dt="2024-04-30T17:35:41.838" v="43"/>
          <ac:spMkLst>
            <pc:docMk/>
            <pc:sldMk cId="324021299" sldId="336"/>
            <ac:spMk id="13" creationId="{54AD16C7-B44A-4C77-A4B2-E9630AF3C57E}"/>
          </ac:spMkLst>
        </pc:spChg>
        <pc:grpChg chg="add mod">
          <ac:chgData name="Tara Porter" userId="1bb9f9a6-8647-4de3-a2e4-133429bb0913" providerId="ADAL" clId="{FB6362AD-6DC4-4FF9-9B5C-5D36D940B4AC}" dt="2024-04-30T17:35:53.088" v="46" actId="14100"/>
          <ac:grpSpMkLst>
            <pc:docMk/>
            <pc:sldMk cId="324021299" sldId="336"/>
            <ac:grpSpMk id="8" creationId="{9D86A226-8082-4AC6-9D03-DDE4D8D702E0}"/>
          </ac:grpSpMkLst>
        </pc:grpChg>
        <pc:picChg chg="mod">
          <ac:chgData name="Tara Porter" userId="1bb9f9a6-8647-4de3-a2e4-133429bb0913" providerId="ADAL" clId="{FB6362AD-6DC4-4FF9-9B5C-5D36D940B4AC}" dt="2024-04-30T17:35:41.838" v="43"/>
          <ac:picMkLst>
            <pc:docMk/>
            <pc:sldMk cId="324021299" sldId="336"/>
            <ac:picMk id="9" creationId="{F091BF11-29B5-44AD-B580-D397FA57E3A3}"/>
          </ac:picMkLst>
        </pc:picChg>
        <pc:picChg chg="mod">
          <ac:chgData name="Tara Porter" userId="1bb9f9a6-8647-4de3-a2e4-133429bb0913" providerId="ADAL" clId="{FB6362AD-6DC4-4FF9-9B5C-5D36D940B4AC}" dt="2024-04-30T17:35:41.838" v="43"/>
          <ac:picMkLst>
            <pc:docMk/>
            <pc:sldMk cId="324021299" sldId="336"/>
            <ac:picMk id="12" creationId="{B387FBAE-B78E-453D-8636-542C231C1DEA}"/>
          </ac:picMkLst>
        </pc:picChg>
      </pc:sldChg>
    </pc:docChg>
  </pc:docChgLst>
  <pc:docChgLst>
    <pc:chgData name="Tara Porter" userId="1bb9f9a6-8647-4de3-a2e4-133429bb0913" providerId="ADAL" clId="{25704897-62D8-49F1-8A9D-983209B9177B}"/>
    <pc:docChg chg="modSld">
      <pc:chgData name="Tara Porter" userId="1bb9f9a6-8647-4de3-a2e4-133429bb0913" providerId="ADAL" clId="{25704897-62D8-49F1-8A9D-983209B9177B}" dt="2023-09-27T21:28:25.439" v="4" actId="1035"/>
      <pc:docMkLst>
        <pc:docMk/>
      </pc:docMkLst>
      <pc:sldChg chg="modSp mod">
        <pc:chgData name="Tara Porter" userId="1bb9f9a6-8647-4de3-a2e4-133429bb0913" providerId="ADAL" clId="{25704897-62D8-49F1-8A9D-983209B9177B}" dt="2023-09-27T21:28:25.439" v="4" actId="1035"/>
        <pc:sldMkLst>
          <pc:docMk/>
          <pc:sldMk cId="1309853183" sldId="317"/>
        </pc:sldMkLst>
        <pc:picChg chg="mod">
          <ac:chgData name="Tara Porter" userId="1bb9f9a6-8647-4de3-a2e4-133429bb0913" providerId="ADAL" clId="{25704897-62D8-49F1-8A9D-983209B9177B}" dt="2023-09-27T21:28:25.439" v="4" actId="1035"/>
          <ac:picMkLst>
            <pc:docMk/>
            <pc:sldMk cId="1309853183" sldId="317"/>
            <ac:picMk id="5" creationId="{2CD6AA72-4340-4AD7-AE2E-8D5A2FD6DE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8F3846-7589-4B1A-AE6D-5B52BAB8FF0D}" type="datetimeFigureOut">
              <a:rPr lang="en-US" smtClean="0"/>
              <a:t>4/30/2024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97426C1-7BD1-49EA-B9D1-2AA5756E9FF0}" type="slidenum">
              <a:rPr lang="en-US" smtClean="0"/>
              <a:t>‹#›</a:t>
            </a:fld>
            <a:endParaRPr lang="en-US"/>
          </a:p>
        </p:txBody>
      </p:sp>
    </p:spTree>
    <p:extLst>
      <p:ext uri="{BB962C8B-B14F-4D97-AF65-F5344CB8AC3E}">
        <p14:creationId xmlns:p14="http://schemas.microsoft.com/office/powerpoint/2010/main" val="117995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a:t>
            </a:fld>
            <a:endParaRPr lang="en-US"/>
          </a:p>
        </p:txBody>
      </p:sp>
    </p:spTree>
    <p:extLst>
      <p:ext uri="{BB962C8B-B14F-4D97-AF65-F5344CB8AC3E}">
        <p14:creationId xmlns:p14="http://schemas.microsoft.com/office/powerpoint/2010/main" val="19026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10</a:t>
            </a:fld>
            <a:endParaRPr lang="en-US"/>
          </a:p>
        </p:txBody>
      </p:sp>
    </p:spTree>
    <p:extLst>
      <p:ext uri="{BB962C8B-B14F-4D97-AF65-F5344CB8AC3E}">
        <p14:creationId xmlns:p14="http://schemas.microsoft.com/office/powerpoint/2010/main" val="193757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11</a:t>
            </a:fld>
            <a:endParaRPr lang="en-US"/>
          </a:p>
        </p:txBody>
      </p:sp>
    </p:spTree>
    <p:extLst>
      <p:ext uri="{BB962C8B-B14F-4D97-AF65-F5344CB8AC3E}">
        <p14:creationId xmlns:p14="http://schemas.microsoft.com/office/powerpoint/2010/main" val="228625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12</a:t>
            </a:fld>
            <a:endParaRPr lang="en-US"/>
          </a:p>
        </p:txBody>
      </p:sp>
    </p:spTree>
    <p:extLst>
      <p:ext uri="{BB962C8B-B14F-4D97-AF65-F5344CB8AC3E}">
        <p14:creationId xmlns:p14="http://schemas.microsoft.com/office/powerpoint/2010/main" val="101210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13</a:t>
            </a:fld>
            <a:endParaRPr lang="en-US"/>
          </a:p>
        </p:txBody>
      </p:sp>
    </p:spTree>
    <p:extLst>
      <p:ext uri="{BB962C8B-B14F-4D97-AF65-F5344CB8AC3E}">
        <p14:creationId xmlns:p14="http://schemas.microsoft.com/office/powerpoint/2010/main" val="4482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14</a:t>
            </a:fld>
            <a:endParaRPr lang="en-US"/>
          </a:p>
        </p:txBody>
      </p:sp>
    </p:spTree>
    <p:extLst>
      <p:ext uri="{BB962C8B-B14F-4D97-AF65-F5344CB8AC3E}">
        <p14:creationId xmlns:p14="http://schemas.microsoft.com/office/powerpoint/2010/main" val="201931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15</a:t>
            </a:fld>
            <a:endParaRPr lang="en-US"/>
          </a:p>
        </p:txBody>
      </p:sp>
    </p:spTree>
    <p:extLst>
      <p:ext uri="{BB962C8B-B14F-4D97-AF65-F5344CB8AC3E}">
        <p14:creationId xmlns:p14="http://schemas.microsoft.com/office/powerpoint/2010/main" val="4828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16</a:t>
            </a:fld>
            <a:endParaRPr lang="en-US"/>
          </a:p>
        </p:txBody>
      </p:sp>
    </p:spTree>
    <p:extLst>
      <p:ext uri="{BB962C8B-B14F-4D97-AF65-F5344CB8AC3E}">
        <p14:creationId xmlns:p14="http://schemas.microsoft.com/office/powerpoint/2010/main" val="132529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17</a:t>
            </a:fld>
            <a:endParaRPr lang="en-US"/>
          </a:p>
        </p:txBody>
      </p:sp>
    </p:spTree>
    <p:extLst>
      <p:ext uri="{BB962C8B-B14F-4D97-AF65-F5344CB8AC3E}">
        <p14:creationId xmlns:p14="http://schemas.microsoft.com/office/powerpoint/2010/main" val="12770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18</a:t>
            </a:fld>
            <a:endParaRPr lang="en-US"/>
          </a:p>
        </p:txBody>
      </p:sp>
    </p:spTree>
    <p:extLst>
      <p:ext uri="{BB962C8B-B14F-4D97-AF65-F5344CB8AC3E}">
        <p14:creationId xmlns:p14="http://schemas.microsoft.com/office/powerpoint/2010/main" val="1713468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19</a:t>
            </a:fld>
            <a:endParaRPr lang="en-US"/>
          </a:p>
        </p:txBody>
      </p:sp>
    </p:spTree>
    <p:extLst>
      <p:ext uri="{BB962C8B-B14F-4D97-AF65-F5344CB8AC3E}">
        <p14:creationId xmlns:p14="http://schemas.microsoft.com/office/powerpoint/2010/main" val="77717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a:t>
            </a:fld>
            <a:endParaRPr lang="en-US"/>
          </a:p>
        </p:txBody>
      </p:sp>
    </p:spTree>
    <p:extLst>
      <p:ext uri="{BB962C8B-B14F-4D97-AF65-F5344CB8AC3E}">
        <p14:creationId xmlns:p14="http://schemas.microsoft.com/office/powerpoint/2010/main" val="2210654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20</a:t>
            </a:fld>
            <a:endParaRPr lang="en-US"/>
          </a:p>
        </p:txBody>
      </p:sp>
    </p:spTree>
    <p:extLst>
      <p:ext uri="{BB962C8B-B14F-4D97-AF65-F5344CB8AC3E}">
        <p14:creationId xmlns:p14="http://schemas.microsoft.com/office/powerpoint/2010/main" val="67191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21</a:t>
            </a:fld>
            <a:endParaRPr lang="en-US"/>
          </a:p>
        </p:txBody>
      </p:sp>
    </p:spTree>
    <p:extLst>
      <p:ext uri="{BB962C8B-B14F-4D97-AF65-F5344CB8AC3E}">
        <p14:creationId xmlns:p14="http://schemas.microsoft.com/office/powerpoint/2010/main" val="114279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22</a:t>
            </a:fld>
            <a:endParaRPr lang="en-US"/>
          </a:p>
        </p:txBody>
      </p:sp>
    </p:spTree>
    <p:extLst>
      <p:ext uri="{BB962C8B-B14F-4D97-AF65-F5344CB8AC3E}">
        <p14:creationId xmlns:p14="http://schemas.microsoft.com/office/powerpoint/2010/main" val="256677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23</a:t>
            </a:fld>
            <a:endParaRPr lang="en-US"/>
          </a:p>
        </p:txBody>
      </p:sp>
    </p:spTree>
    <p:extLst>
      <p:ext uri="{BB962C8B-B14F-4D97-AF65-F5344CB8AC3E}">
        <p14:creationId xmlns:p14="http://schemas.microsoft.com/office/powerpoint/2010/main" val="1276713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24</a:t>
            </a:fld>
            <a:endParaRPr lang="en-US"/>
          </a:p>
        </p:txBody>
      </p:sp>
    </p:spTree>
    <p:extLst>
      <p:ext uri="{BB962C8B-B14F-4D97-AF65-F5344CB8AC3E}">
        <p14:creationId xmlns:p14="http://schemas.microsoft.com/office/powerpoint/2010/main" val="27081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25</a:t>
            </a:fld>
            <a:endParaRPr lang="en-US"/>
          </a:p>
        </p:txBody>
      </p:sp>
    </p:spTree>
    <p:extLst>
      <p:ext uri="{BB962C8B-B14F-4D97-AF65-F5344CB8AC3E}">
        <p14:creationId xmlns:p14="http://schemas.microsoft.com/office/powerpoint/2010/main" val="281419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26</a:t>
            </a:fld>
            <a:endParaRPr lang="en-US"/>
          </a:p>
        </p:txBody>
      </p:sp>
    </p:spTree>
    <p:extLst>
      <p:ext uri="{BB962C8B-B14F-4D97-AF65-F5344CB8AC3E}">
        <p14:creationId xmlns:p14="http://schemas.microsoft.com/office/powerpoint/2010/main" val="167891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27</a:t>
            </a:fld>
            <a:endParaRPr lang="en-US"/>
          </a:p>
        </p:txBody>
      </p:sp>
    </p:spTree>
    <p:extLst>
      <p:ext uri="{BB962C8B-B14F-4D97-AF65-F5344CB8AC3E}">
        <p14:creationId xmlns:p14="http://schemas.microsoft.com/office/powerpoint/2010/main" val="369673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28</a:t>
            </a:fld>
            <a:endParaRPr lang="en-US"/>
          </a:p>
        </p:txBody>
      </p:sp>
    </p:spTree>
    <p:extLst>
      <p:ext uri="{BB962C8B-B14F-4D97-AF65-F5344CB8AC3E}">
        <p14:creationId xmlns:p14="http://schemas.microsoft.com/office/powerpoint/2010/main" val="1950701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29</a:t>
            </a:fld>
            <a:endParaRPr lang="en-US"/>
          </a:p>
        </p:txBody>
      </p:sp>
    </p:spTree>
    <p:extLst>
      <p:ext uri="{BB962C8B-B14F-4D97-AF65-F5344CB8AC3E}">
        <p14:creationId xmlns:p14="http://schemas.microsoft.com/office/powerpoint/2010/main" val="89020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3</a:t>
            </a:fld>
            <a:endParaRPr lang="en-US"/>
          </a:p>
        </p:txBody>
      </p:sp>
    </p:spTree>
    <p:extLst>
      <p:ext uri="{BB962C8B-B14F-4D97-AF65-F5344CB8AC3E}">
        <p14:creationId xmlns:p14="http://schemas.microsoft.com/office/powerpoint/2010/main" val="42869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4</a:t>
            </a:fld>
            <a:endParaRPr lang="en-US"/>
          </a:p>
        </p:txBody>
      </p:sp>
    </p:spTree>
    <p:extLst>
      <p:ext uri="{BB962C8B-B14F-4D97-AF65-F5344CB8AC3E}">
        <p14:creationId xmlns:p14="http://schemas.microsoft.com/office/powerpoint/2010/main" val="373249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5</a:t>
            </a:fld>
            <a:endParaRPr lang="en-US"/>
          </a:p>
        </p:txBody>
      </p:sp>
    </p:spTree>
    <p:extLst>
      <p:ext uri="{BB962C8B-B14F-4D97-AF65-F5344CB8AC3E}">
        <p14:creationId xmlns:p14="http://schemas.microsoft.com/office/powerpoint/2010/main" val="36898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6</a:t>
            </a:fld>
            <a:endParaRPr lang="en-US"/>
          </a:p>
        </p:txBody>
      </p:sp>
    </p:spTree>
    <p:extLst>
      <p:ext uri="{BB962C8B-B14F-4D97-AF65-F5344CB8AC3E}">
        <p14:creationId xmlns:p14="http://schemas.microsoft.com/office/powerpoint/2010/main" val="308098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7</a:t>
            </a:fld>
            <a:endParaRPr lang="en-US"/>
          </a:p>
        </p:txBody>
      </p:sp>
    </p:spTree>
    <p:extLst>
      <p:ext uri="{BB962C8B-B14F-4D97-AF65-F5344CB8AC3E}">
        <p14:creationId xmlns:p14="http://schemas.microsoft.com/office/powerpoint/2010/main" val="217963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8</a:t>
            </a:fld>
            <a:endParaRPr lang="en-US"/>
          </a:p>
        </p:txBody>
      </p:sp>
    </p:spTree>
    <p:extLst>
      <p:ext uri="{BB962C8B-B14F-4D97-AF65-F5344CB8AC3E}">
        <p14:creationId xmlns:p14="http://schemas.microsoft.com/office/powerpoint/2010/main" val="172459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26C1-7BD1-49EA-B9D1-2AA5756E9FF0}" type="slidenum">
              <a:rPr lang="en-US" smtClean="0"/>
              <a:t>9</a:t>
            </a:fld>
            <a:endParaRPr lang="en-US"/>
          </a:p>
        </p:txBody>
      </p:sp>
    </p:spTree>
    <p:extLst>
      <p:ext uri="{BB962C8B-B14F-4D97-AF65-F5344CB8AC3E}">
        <p14:creationId xmlns:p14="http://schemas.microsoft.com/office/powerpoint/2010/main" val="284132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03BA-811F-4F62-8AA8-0B8EBD4230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CC2B1D-610C-48FC-B376-55B80086B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8A25-E3ED-40CA-AD61-10466EBE23A4}"/>
              </a:ext>
            </a:extLst>
          </p:cNvPr>
          <p:cNvSpPr>
            <a:spLocks noGrp="1"/>
          </p:cNvSpPr>
          <p:nvPr>
            <p:ph type="dt" sz="half" idx="10"/>
          </p:nvPr>
        </p:nvSpPr>
        <p:spPr/>
        <p:txBody>
          <a:bodyPr/>
          <a:lstStyle/>
          <a:p>
            <a:fld id="{EEDCD605-993E-4CEC-AF4C-2EF396595DC2}" type="datetime1">
              <a:rPr lang="en-US" smtClean="0"/>
              <a:t>4/30/2024</a:t>
            </a:fld>
            <a:endParaRPr lang="en-US"/>
          </a:p>
        </p:txBody>
      </p:sp>
      <p:sp>
        <p:nvSpPr>
          <p:cNvPr id="5" name="Footer Placeholder 4">
            <a:extLst>
              <a:ext uri="{FF2B5EF4-FFF2-40B4-BE49-F238E27FC236}">
                <a16:creationId xmlns:a16="http://schemas.microsoft.com/office/drawing/2014/main" id="{3423F774-BB27-42C6-AD63-7281E2154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1133E-FA99-42E4-A575-9EFF3015150F}"/>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238774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BA70-1348-4709-B97E-E540CEC46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71728-8051-410F-9C92-07C0DF0001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49FAD-0379-4591-90D8-F1401D98C5CD}"/>
              </a:ext>
            </a:extLst>
          </p:cNvPr>
          <p:cNvSpPr>
            <a:spLocks noGrp="1"/>
          </p:cNvSpPr>
          <p:nvPr>
            <p:ph type="dt" sz="half" idx="10"/>
          </p:nvPr>
        </p:nvSpPr>
        <p:spPr/>
        <p:txBody>
          <a:bodyPr/>
          <a:lstStyle/>
          <a:p>
            <a:fld id="{D581E857-9467-4EE1-8D93-13FBCCC4FABB}" type="datetime1">
              <a:rPr lang="en-US" smtClean="0"/>
              <a:t>4/30/2024</a:t>
            </a:fld>
            <a:endParaRPr lang="en-US"/>
          </a:p>
        </p:txBody>
      </p:sp>
      <p:sp>
        <p:nvSpPr>
          <p:cNvPr id="5" name="Footer Placeholder 4">
            <a:extLst>
              <a:ext uri="{FF2B5EF4-FFF2-40B4-BE49-F238E27FC236}">
                <a16:creationId xmlns:a16="http://schemas.microsoft.com/office/drawing/2014/main" id="{272CC015-8A0A-4E59-AF19-4F5AA6D25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EF24C-D1E9-4574-B422-570A62B6CEE6}"/>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1653863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0423C0-147B-445D-B768-28E96A340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0EF0C-BE5C-47A3-B514-5218C6FE08D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78A15-F6AE-4C28-8BB9-8C9550D394B6}"/>
              </a:ext>
            </a:extLst>
          </p:cNvPr>
          <p:cNvSpPr>
            <a:spLocks noGrp="1"/>
          </p:cNvSpPr>
          <p:nvPr>
            <p:ph type="dt" sz="half" idx="10"/>
          </p:nvPr>
        </p:nvSpPr>
        <p:spPr/>
        <p:txBody>
          <a:bodyPr/>
          <a:lstStyle/>
          <a:p>
            <a:fld id="{D5FEEEFE-7645-4097-8285-FE2A02E15D9B}" type="datetime1">
              <a:rPr lang="en-US" smtClean="0"/>
              <a:t>4/30/2024</a:t>
            </a:fld>
            <a:endParaRPr lang="en-US"/>
          </a:p>
        </p:txBody>
      </p:sp>
      <p:sp>
        <p:nvSpPr>
          <p:cNvPr id="5" name="Footer Placeholder 4">
            <a:extLst>
              <a:ext uri="{FF2B5EF4-FFF2-40B4-BE49-F238E27FC236}">
                <a16:creationId xmlns:a16="http://schemas.microsoft.com/office/drawing/2014/main" id="{C1D53DA5-5A8A-423A-8794-39FFA13E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065B5-EAC3-4E10-84CE-E1CAD8C17785}"/>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41314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F853-F6BA-49BE-B1D9-3F23E4510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A4EA19-1259-4ACB-8F58-CF80BEF03E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D7229-59D7-4736-9AA6-308096EE8EFC}"/>
              </a:ext>
            </a:extLst>
          </p:cNvPr>
          <p:cNvSpPr>
            <a:spLocks noGrp="1"/>
          </p:cNvSpPr>
          <p:nvPr>
            <p:ph type="dt" sz="half" idx="10"/>
          </p:nvPr>
        </p:nvSpPr>
        <p:spPr/>
        <p:txBody>
          <a:bodyPr/>
          <a:lstStyle/>
          <a:p>
            <a:fld id="{E8B5DF67-E898-40A7-A978-A7A5BAFCD136}" type="datetime1">
              <a:rPr lang="en-US" smtClean="0"/>
              <a:t>4/30/2024</a:t>
            </a:fld>
            <a:endParaRPr lang="en-US"/>
          </a:p>
        </p:txBody>
      </p:sp>
      <p:sp>
        <p:nvSpPr>
          <p:cNvPr id="5" name="Footer Placeholder 4">
            <a:extLst>
              <a:ext uri="{FF2B5EF4-FFF2-40B4-BE49-F238E27FC236}">
                <a16:creationId xmlns:a16="http://schemas.microsoft.com/office/drawing/2014/main" id="{4FC0657F-35FC-4479-A8C3-4140B295F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532C4-059A-4282-B35D-6A28540578DB}"/>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33695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2495-B404-481D-8272-8A6AFB5A9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6CAEB6-2F67-4AFA-8E06-AB6C5E5A5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09ECEB-4E03-4362-A3E4-25C163A66EC6}"/>
              </a:ext>
            </a:extLst>
          </p:cNvPr>
          <p:cNvSpPr>
            <a:spLocks noGrp="1"/>
          </p:cNvSpPr>
          <p:nvPr>
            <p:ph type="dt" sz="half" idx="10"/>
          </p:nvPr>
        </p:nvSpPr>
        <p:spPr/>
        <p:txBody>
          <a:bodyPr/>
          <a:lstStyle/>
          <a:p>
            <a:fld id="{37A2B728-3B52-431F-BC5F-ADFC4341AACE}" type="datetime1">
              <a:rPr lang="en-US" smtClean="0"/>
              <a:t>4/30/2024</a:t>
            </a:fld>
            <a:endParaRPr lang="en-US"/>
          </a:p>
        </p:txBody>
      </p:sp>
      <p:sp>
        <p:nvSpPr>
          <p:cNvPr id="5" name="Footer Placeholder 4">
            <a:extLst>
              <a:ext uri="{FF2B5EF4-FFF2-40B4-BE49-F238E27FC236}">
                <a16:creationId xmlns:a16="http://schemas.microsoft.com/office/drawing/2014/main" id="{83B3F8C7-A207-4E11-B42B-45ADD51DC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89549-37BF-45BC-900B-039E6261FD01}"/>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335691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1620-EB6B-449B-99D8-5F2BE031F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F9630-1277-44C5-A971-B57A6EC3B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B35F96-F11C-4548-BEFA-CBC0A00747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46EBE-2FC3-44B0-982C-AAD7599F9983}"/>
              </a:ext>
            </a:extLst>
          </p:cNvPr>
          <p:cNvSpPr>
            <a:spLocks noGrp="1"/>
          </p:cNvSpPr>
          <p:nvPr>
            <p:ph type="dt" sz="half" idx="10"/>
          </p:nvPr>
        </p:nvSpPr>
        <p:spPr/>
        <p:txBody>
          <a:bodyPr/>
          <a:lstStyle/>
          <a:p>
            <a:fld id="{AB8DA21D-FE80-4AEA-B7F0-E738EDBBE1C8}" type="datetime1">
              <a:rPr lang="en-US" smtClean="0"/>
              <a:t>4/30/2024</a:t>
            </a:fld>
            <a:endParaRPr lang="en-US"/>
          </a:p>
        </p:txBody>
      </p:sp>
      <p:sp>
        <p:nvSpPr>
          <p:cNvPr id="6" name="Footer Placeholder 5">
            <a:extLst>
              <a:ext uri="{FF2B5EF4-FFF2-40B4-BE49-F238E27FC236}">
                <a16:creationId xmlns:a16="http://schemas.microsoft.com/office/drawing/2014/main" id="{966EEF90-A360-4C9A-B5AB-CDE2234BC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676FA-710B-4319-A594-AB9DC893E1E7}"/>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20828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103E-49D9-40C1-AB66-DE47EDA6A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A1EEA2-16D6-4621-AF80-7D2F17027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E6E8B-6082-4A02-AA0C-4399014C41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78A63-26C2-4B80-A2E0-2596B5B90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DC1DB2-07A8-4681-B34D-5A34BE8D0D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1B8E19-592F-4FA9-972F-08F35F6378C1}"/>
              </a:ext>
            </a:extLst>
          </p:cNvPr>
          <p:cNvSpPr>
            <a:spLocks noGrp="1"/>
          </p:cNvSpPr>
          <p:nvPr>
            <p:ph type="dt" sz="half" idx="10"/>
          </p:nvPr>
        </p:nvSpPr>
        <p:spPr/>
        <p:txBody>
          <a:bodyPr/>
          <a:lstStyle/>
          <a:p>
            <a:fld id="{E1089EC3-CFF6-49D8-9DDA-87EDC57F3326}" type="datetime1">
              <a:rPr lang="en-US" smtClean="0"/>
              <a:t>4/30/2024</a:t>
            </a:fld>
            <a:endParaRPr lang="en-US"/>
          </a:p>
        </p:txBody>
      </p:sp>
      <p:sp>
        <p:nvSpPr>
          <p:cNvPr id="8" name="Footer Placeholder 7">
            <a:extLst>
              <a:ext uri="{FF2B5EF4-FFF2-40B4-BE49-F238E27FC236}">
                <a16:creationId xmlns:a16="http://schemas.microsoft.com/office/drawing/2014/main" id="{14D3E792-2918-432D-AFD0-A1F733A11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B9344D-8032-4F8C-BB27-8EC6067B90F5}"/>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418301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55DE-2743-41AA-8155-E1179E4A23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D5F43A-863E-44D4-87F8-353FCAC67422}"/>
              </a:ext>
            </a:extLst>
          </p:cNvPr>
          <p:cNvSpPr>
            <a:spLocks noGrp="1"/>
          </p:cNvSpPr>
          <p:nvPr>
            <p:ph type="dt" sz="half" idx="10"/>
          </p:nvPr>
        </p:nvSpPr>
        <p:spPr/>
        <p:txBody>
          <a:bodyPr/>
          <a:lstStyle/>
          <a:p>
            <a:fld id="{D5C02835-6023-4EF5-A649-33EC046AAE0E}" type="datetime1">
              <a:rPr lang="en-US" smtClean="0"/>
              <a:t>4/30/2024</a:t>
            </a:fld>
            <a:endParaRPr lang="en-US"/>
          </a:p>
        </p:txBody>
      </p:sp>
      <p:sp>
        <p:nvSpPr>
          <p:cNvPr id="4" name="Footer Placeholder 3">
            <a:extLst>
              <a:ext uri="{FF2B5EF4-FFF2-40B4-BE49-F238E27FC236}">
                <a16:creationId xmlns:a16="http://schemas.microsoft.com/office/drawing/2014/main" id="{9B6D96FF-5755-4093-8ACA-DF7475A9EB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B9466B-8A00-4723-9791-6A7E092FA4A9}"/>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420032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9FA2A-8E8A-40B8-A279-50052E675CE8}"/>
              </a:ext>
            </a:extLst>
          </p:cNvPr>
          <p:cNvSpPr>
            <a:spLocks noGrp="1"/>
          </p:cNvSpPr>
          <p:nvPr>
            <p:ph type="dt" sz="half" idx="10"/>
          </p:nvPr>
        </p:nvSpPr>
        <p:spPr/>
        <p:txBody>
          <a:bodyPr/>
          <a:lstStyle/>
          <a:p>
            <a:fld id="{616CC101-F452-468D-8060-FB79524D6224}" type="datetime1">
              <a:rPr lang="en-US" smtClean="0"/>
              <a:t>4/30/2024</a:t>
            </a:fld>
            <a:endParaRPr lang="en-US"/>
          </a:p>
        </p:txBody>
      </p:sp>
      <p:sp>
        <p:nvSpPr>
          <p:cNvPr id="3" name="Footer Placeholder 2">
            <a:extLst>
              <a:ext uri="{FF2B5EF4-FFF2-40B4-BE49-F238E27FC236}">
                <a16:creationId xmlns:a16="http://schemas.microsoft.com/office/drawing/2014/main" id="{BCDEC1DF-F7C1-4285-9759-5263A35C1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1CC1DC-3A50-45D2-8ADD-7819D967B971}"/>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8860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BCD2-0DDA-4E2F-A466-405F9EB17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2EA02-8193-4384-92B1-A7725F850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156C20-AECB-403C-B4D7-6577FB090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24E09-74C8-4ECD-B181-E19CD5CDBD91}"/>
              </a:ext>
            </a:extLst>
          </p:cNvPr>
          <p:cNvSpPr>
            <a:spLocks noGrp="1"/>
          </p:cNvSpPr>
          <p:nvPr>
            <p:ph type="dt" sz="half" idx="10"/>
          </p:nvPr>
        </p:nvSpPr>
        <p:spPr/>
        <p:txBody>
          <a:bodyPr/>
          <a:lstStyle/>
          <a:p>
            <a:fld id="{98DA3D85-FC5E-4239-91AC-FD7F4C67AC66}" type="datetime1">
              <a:rPr lang="en-US" smtClean="0"/>
              <a:t>4/30/2024</a:t>
            </a:fld>
            <a:endParaRPr lang="en-US"/>
          </a:p>
        </p:txBody>
      </p:sp>
      <p:sp>
        <p:nvSpPr>
          <p:cNvPr id="6" name="Footer Placeholder 5">
            <a:extLst>
              <a:ext uri="{FF2B5EF4-FFF2-40B4-BE49-F238E27FC236}">
                <a16:creationId xmlns:a16="http://schemas.microsoft.com/office/drawing/2014/main" id="{537ACFFD-02DF-4C9A-9E38-CF68E03C9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867-FCEC-42B1-BBF8-E2CE7A7C4569}"/>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387890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4F2C-9FD3-4373-8C9B-C2C31E965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EA77BF-C495-4196-A1BC-7D10A95D3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324A0-46AC-4D87-9BFC-86BED359F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1D31A2-C992-4BAF-8CFC-67622024858B}"/>
              </a:ext>
            </a:extLst>
          </p:cNvPr>
          <p:cNvSpPr>
            <a:spLocks noGrp="1"/>
          </p:cNvSpPr>
          <p:nvPr>
            <p:ph type="dt" sz="half" idx="10"/>
          </p:nvPr>
        </p:nvSpPr>
        <p:spPr/>
        <p:txBody>
          <a:bodyPr/>
          <a:lstStyle/>
          <a:p>
            <a:fld id="{C8891940-222C-444E-B05D-512B7D317842}" type="datetime1">
              <a:rPr lang="en-US" smtClean="0"/>
              <a:t>4/30/2024</a:t>
            </a:fld>
            <a:endParaRPr lang="en-US"/>
          </a:p>
        </p:txBody>
      </p:sp>
      <p:sp>
        <p:nvSpPr>
          <p:cNvPr id="6" name="Footer Placeholder 5">
            <a:extLst>
              <a:ext uri="{FF2B5EF4-FFF2-40B4-BE49-F238E27FC236}">
                <a16:creationId xmlns:a16="http://schemas.microsoft.com/office/drawing/2014/main" id="{D6E5E21C-9FFA-42E6-8D44-2AAECAE20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E5A19-CB23-4082-9A52-F1DFF851B5E1}"/>
              </a:ext>
            </a:extLst>
          </p:cNvPr>
          <p:cNvSpPr>
            <a:spLocks noGrp="1"/>
          </p:cNvSpPr>
          <p:nvPr>
            <p:ph type="sldNum" sz="quarter" idx="12"/>
          </p:nvPr>
        </p:nvSpPr>
        <p:spPr/>
        <p:txBody>
          <a:bodyPr/>
          <a:lstStyle/>
          <a:p>
            <a:fld id="{8A90E05E-547C-4912-9FD3-34C26F4890FF}" type="slidenum">
              <a:rPr lang="en-US" smtClean="0"/>
              <a:t>‹#›</a:t>
            </a:fld>
            <a:endParaRPr lang="en-US"/>
          </a:p>
        </p:txBody>
      </p:sp>
    </p:spTree>
    <p:extLst>
      <p:ext uri="{BB962C8B-B14F-4D97-AF65-F5344CB8AC3E}">
        <p14:creationId xmlns:p14="http://schemas.microsoft.com/office/powerpoint/2010/main" val="373707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EEE14-A70D-4ACC-B0AA-0767BB7E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4919-9968-48E5-8AD9-E1F2A8AB0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9A1CF-BAB1-422E-AFF6-EE80EED23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71FC3-5454-45A6-95D9-6060DBAE30B9}" type="datetime1">
              <a:rPr lang="en-US" smtClean="0"/>
              <a:t>4/30/2024</a:t>
            </a:fld>
            <a:endParaRPr lang="en-US"/>
          </a:p>
        </p:txBody>
      </p:sp>
      <p:sp>
        <p:nvSpPr>
          <p:cNvPr id="5" name="Footer Placeholder 4">
            <a:extLst>
              <a:ext uri="{FF2B5EF4-FFF2-40B4-BE49-F238E27FC236}">
                <a16:creationId xmlns:a16="http://schemas.microsoft.com/office/drawing/2014/main" id="{0FBF7C9E-5BA8-4B81-A9CB-8161A3486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6770A-6BB6-4876-8221-7EE4FB660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0E05E-547C-4912-9FD3-34C26F4890FF}" type="slidenum">
              <a:rPr lang="en-US" smtClean="0"/>
              <a:t>‹#›</a:t>
            </a:fld>
            <a:endParaRPr lang="en-US"/>
          </a:p>
        </p:txBody>
      </p:sp>
    </p:spTree>
    <p:extLst>
      <p:ext uri="{BB962C8B-B14F-4D97-AF65-F5344CB8AC3E}">
        <p14:creationId xmlns:p14="http://schemas.microsoft.com/office/powerpoint/2010/main" val="1420840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B411-EAB2-4EDA-92A3-B5FB2E0FB33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B1234E-65B5-4A1A-A5CC-39FA1C7195A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FA73750-C16E-496E-9A70-86FF1295B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8ED7B0D-10A3-471B-A39D-07D33EC806F0}"/>
              </a:ext>
            </a:extLst>
          </p:cNvPr>
          <p:cNvSpPr txBox="1"/>
          <p:nvPr/>
        </p:nvSpPr>
        <p:spPr>
          <a:xfrm>
            <a:off x="285225" y="6225000"/>
            <a:ext cx="5025005" cy="584775"/>
          </a:xfrm>
          <a:prstGeom prst="rect">
            <a:avLst/>
          </a:prstGeom>
          <a:noFill/>
        </p:spPr>
        <p:txBody>
          <a:bodyPr wrap="square" rtlCol="0">
            <a:spAutoFit/>
          </a:bodyPr>
          <a:lstStyle/>
          <a:p>
            <a:r>
              <a:rPr lang="en-US" sz="3200" dirty="0" err="1">
                <a:solidFill>
                  <a:schemeClr val="bg1"/>
                </a:solidFill>
              </a:rPr>
              <a:t>SafeLandUSA</a:t>
            </a:r>
            <a:r>
              <a:rPr lang="en-US" sz="3200" dirty="0">
                <a:solidFill>
                  <a:schemeClr val="bg1"/>
                </a:solidFill>
              </a:rPr>
              <a:t>™ 2021</a:t>
            </a:r>
          </a:p>
        </p:txBody>
      </p:sp>
      <p:sp>
        <p:nvSpPr>
          <p:cNvPr id="11" name="Footer Placeholder 10">
            <a:extLst>
              <a:ext uri="{FF2B5EF4-FFF2-40B4-BE49-F238E27FC236}">
                <a16:creationId xmlns:a16="http://schemas.microsoft.com/office/drawing/2014/main" id="{05C1336C-82AA-4BFB-97CA-3703D5F2AC47}"/>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0C3F3D52-7DD6-4E5B-8F9C-C01D00EA982C}"/>
              </a:ext>
            </a:extLst>
          </p:cNvPr>
          <p:cNvSpPr>
            <a:spLocks noGrp="1"/>
          </p:cNvSpPr>
          <p:nvPr>
            <p:ph type="sldNum" sz="quarter" idx="12"/>
          </p:nvPr>
        </p:nvSpPr>
        <p:spPr/>
        <p:txBody>
          <a:bodyPr/>
          <a:lstStyle/>
          <a:p>
            <a:fld id="{8A90E05E-547C-4912-9FD3-34C26F4890FF}" type="slidenum">
              <a:rPr lang="en-US" smtClean="0"/>
              <a:t>1</a:t>
            </a:fld>
            <a:endParaRPr lang="en-US"/>
          </a:p>
        </p:txBody>
      </p:sp>
      <p:sp>
        <p:nvSpPr>
          <p:cNvPr id="4" name="TextBox 3">
            <a:extLst>
              <a:ext uri="{FF2B5EF4-FFF2-40B4-BE49-F238E27FC236}">
                <a16:creationId xmlns:a16="http://schemas.microsoft.com/office/drawing/2014/main" id="{3925DF9A-C638-452D-8D7A-DB1877B081C2}"/>
              </a:ext>
            </a:extLst>
          </p:cNvPr>
          <p:cNvSpPr txBox="1"/>
          <p:nvPr/>
        </p:nvSpPr>
        <p:spPr>
          <a:xfrm>
            <a:off x="75501" y="48225"/>
            <a:ext cx="5839484" cy="14465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400" dirty="0"/>
              <a:t>IOGP Working at Heights</a:t>
            </a:r>
          </a:p>
          <a:p>
            <a:r>
              <a:rPr lang="en-US" sz="4400" dirty="0"/>
              <a:t> Life-Saving Rule</a:t>
            </a:r>
          </a:p>
        </p:txBody>
      </p:sp>
    </p:spTree>
    <p:extLst>
      <p:ext uri="{BB962C8B-B14F-4D97-AF65-F5344CB8AC3E}">
        <p14:creationId xmlns:p14="http://schemas.microsoft.com/office/powerpoint/2010/main" val="226743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10</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693027" y="403450"/>
            <a:ext cx="3481338" cy="769441"/>
          </a:xfrm>
          <a:prstGeom prst="rect">
            <a:avLst/>
          </a:prstGeom>
        </p:spPr>
        <p:txBody>
          <a:bodyPr wrap="none">
            <a:spAutoFit/>
          </a:bodyPr>
          <a:lstStyle/>
          <a:p>
            <a:r>
              <a:rPr lang="en-US" sz="4400" b="1" dirty="0"/>
              <a:t>Safety Culture</a:t>
            </a:r>
            <a:endParaRPr lang="en-US" sz="4400" dirty="0"/>
          </a:p>
        </p:txBody>
      </p:sp>
      <p:pic>
        <p:nvPicPr>
          <p:cNvPr id="2050" name="Picture 2" descr="o​s​h​a​ ​h​o​l​e​ ​c​o​v​e​r - ZoneAlarm Results">
            <a:extLst>
              <a:ext uri="{FF2B5EF4-FFF2-40B4-BE49-F238E27FC236}">
                <a16:creationId xmlns:a16="http://schemas.microsoft.com/office/drawing/2014/main" id="{59382261-B889-4D52-A219-60104EFB4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277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BA19E2-E6BA-4B30-A4F5-C725A582B9DE}"/>
              </a:ext>
            </a:extLst>
          </p:cNvPr>
          <p:cNvSpPr txBox="1"/>
          <p:nvPr/>
        </p:nvSpPr>
        <p:spPr>
          <a:xfrm>
            <a:off x="1026368" y="1259807"/>
            <a:ext cx="9876378" cy="403187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Workers must be protected from falling through any hole that is 4 ft or more above a lower level.</a:t>
            </a:r>
          </a:p>
          <a:p>
            <a:endParaRPr lang="en-US" sz="3200" dirty="0"/>
          </a:p>
          <a:p>
            <a:r>
              <a:rPr lang="en-US" sz="3200" dirty="0"/>
              <a:t>Protection methods include, but are not limited to:</a:t>
            </a:r>
          </a:p>
          <a:p>
            <a:pPr marL="457200" indent="-457200">
              <a:buFont typeface="Wingdings" panose="05000000000000000000" pitchFamily="2" charset="2"/>
              <a:buChar char="§"/>
            </a:pPr>
            <a:r>
              <a:rPr lang="en-US" sz="3200" dirty="0"/>
              <a:t>Covers</a:t>
            </a:r>
          </a:p>
          <a:p>
            <a:pPr marL="457200" indent="-457200">
              <a:buFont typeface="Wingdings" panose="05000000000000000000" pitchFamily="2" charset="2"/>
              <a:buChar char="§"/>
            </a:pPr>
            <a:r>
              <a:rPr lang="en-US" sz="3200" dirty="0"/>
              <a:t>Guardrail systems</a:t>
            </a:r>
          </a:p>
          <a:p>
            <a:pPr marL="457200" indent="-457200">
              <a:buFont typeface="Wingdings" panose="05000000000000000000" pitchFamily="2" charset="2"/>
              <a:buChar char="§"/>
            </a:pPr>
            <a:r>
              <a:rPr lang="en-US" sz="3200" dirty="0"/>
              <a:t>Travel restraint systems</a:t>
            </a:r>
          </a:p>
          <a:p>
            <a:pPr marL="457200" indent="-457200">
              <a:buFont typeface="Wingdings" panose="05000000000000000000" pitchFamily="2" charset="2"/>
              <a:buChar char="§"/>
            </a:pPr>
            <a:r>
              <a:rPr lang="en-US" sz="3200" dirty="0"/>
              <a:t>Personal fall arrest systems</a:t>
            </a:r>
          </a:p>
        </p:txBody>
      </p:sp>
    </p:spTree>
    <p:extLst>
      <p:ext uri="{BB962C8B-B14F-4D97-AF65-F5344CB8AC3E}">
        <p14:creationId xmlns:p14="http://schemas.microsoft.com/office/powerpoint/2010/main" val="40333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11</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693027" y="403450"/>
            <a:ext cx="3481338" cy="769441"/>
          </a:xfrm>
          <a:prstGeom prst="rect">
            <a:avLst/>
          </a:prstGeom>
        </p:spPr>
        <p:txBody>
          <a:bodyPr wrap="none">
            <a:spAutoFit/>
          </a:bodyPr>
          <a:lstStyle/>
          <a:p>
            <a:r>
              <a:rPr lang="en-US" sz="4400" b="1" dirty="0"/>
              <a:t>Safety Culture</a:t>
            </a:r>
            <a:endParaRPr lang="en-US" sz="4400" dirty="0"/>
          </a:p>
        </p:txBody>
      </p:sp>
      <p:pic>
        <p:nvPicPr>
          <p:cNvPr id="2050" name="Picture 2">
            <a:extLst>
              <a:ext uri="{FF2B5EF4-FFF2-40B4-BE49-F238E27FC236}">
                <a16:creationId xmlns:a16="http://schemas.microsoft.com/office/drawing/2014/main" id="{59382261-B889-4D52-A219-60104EFB44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875"/>
            <a:ext cx="6096000" cy="34318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E02D6EC-3AF1-41B8-9450-7767D5FC1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0"/>
            <a:ext cx="6096000" cy="3429000"/>
          </a:xfrm>
          <a:prstGeom prst="rect">
            <a:avLst/>
          </a:prstGeom>
        </p:spPr>
      </p:pic>
      <p:pic>
        <p:nvPicPr>
          <p:cNvPr id="8" name="Picture 7">
            <a:extLst>
              <a:ext uri="{FF2B5EF4-FFF2-40B4-BE49-F238E27FC236}">
                <a16:creationId xmlns:a16="http://schemas.microsoft.com/office/drawing/2014/main" id="{5F6DDA3B-1F06-4137-B740-5F8DF7F07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9000"/>
            <a:ext cx="6095999" cy="2848653"/>
          </a:xfrm>
          <a:prstGeom prst="rect">
            <a:avLst/>
          </a:prstGeom>
        </p:spPr>
      </p:pic>
      <p:pic>
        <p:nvPicPr>
          <p:cNvPr id="14" name="Picture 13">
            <a:extLst>
              <a:ext uri="{FF2B5EF4-FFF2-40B4-BE49-F238E27FC236}">
                <a16:creationId xmlns:a16="http://schemas.microsoft.com/office/drawing/2014/main" id="{09BFE039-C309-458F-A74E-B785E870F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3426184"/>
            <a:ext cx="6096001" cy="2848653"/>
          </a:xfrm>
          <a:prstGeom prst="rect">
            <a:avLst/>
          </a:prstGeom>
        </p:spPr>
      </p:pic>
      <p:sp>
        <p:nvSpPr>
          <p:cNvPr id="16" name="TextBox 15">
            <a:extLst>
              <a:ext uri="{FF2B5EF4-FFF2-40B4-BE49-F238E27FC236}">
                <a16:creationId xmlns:a16="http://schemas.microsoft.com/office/drawing/2014/main" id="{40888227-C654-413C-937B-A049D720D5CB}"/>
              </a:ext>
            </a:extLst>
          </p:cNvPr>
          <p:cNvSpPr txBox="1"/>
          <p:nvPr/>
        </p:nvSpPr>
        <p:spPr>
          <a:xfrm>
            <a:off x="1945433" y="1952197"/>
            <a:ext cx="8980714" cy="224676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t>Falling and being struck by a dropped object are among the top causes of workplace injuries and fatalities: </a:t>
            </a:r>
          </a:p>
          <a:p>
            <a:r>
              <a:rPr lang="en-US" sz="2800" dirty="0"/>
              <a:t> (The Bureau of Labor Statistics) BLS reported that being struck by falling objects or equipment resulted in 45,940 injuries in 2017 (5.2% of all workplace injuries).</a:t>
            </a:r>
          </a:p>
        </p:txBody>
      </p:sp>
      <p:sp>
        <p:nvSpPr>
          <p:cNvPr id="17" name="TextBox 16">
            <a:extLst>
              <a:ext uri="{FF2B5EF4-FFF2-40B4-BE49-F238E27FC236}">
                <a16:creationId xmlns:a16="http://schemas.microsoft.com/office/drawing/2014/main" id="{CB08FD5E-CFCB-4370-9B34-1693BEA85DBD}"/>
              </a:ext>
            </a:extLst>
          </p:cNvPr>
          <p:cNvSpPr txBox="1"/>
          <p:nvPr/>
        </p:nvSpPr>
        <p:spPr>
          <a:xfrm>
            <a:off x="2461879" y="612002"/>
            <a:ext cx="7494744" cy="535531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3200" dirty="0"/>
              <a:t>Dropped object control methods include:</a:t>
            </a:r>
          </a:p>
          <a:p>
            <a:pPr marL="285750" indent="-285750">
              <a:buFont typeface="Wingdings" panose="05000000000000000000" pitchFamily="2" charset="2"/>
              <a:buChar char="§"/>
            </a:pPr>
            <a:r>
              <a:rPr lang="en-US" sz="2800" dirty="0"/>
              <a:t>Guardrails with toe boards or screening</a:t>
            </a:r>
          </a:p>
          <a:p>
            <a:pPr marL="285750" indent="-285750">
              <a:buFont typeface="Wingdings" panose="05000000000000000000" pitchFamily="2" charset="2"/>
              <a:buChar char="§"/>
            </a:pPr>
            <a:r>
              <a:rPr lang="en-US" sz="2800" dirty="0"/>
              <a:t>Covers on open grating</a:t>
            </a:r>
          </a:p>
          <a:p>
            <a:pPr marL="285750" indent="-285750">
              <a:buFont typeface="Wingdings" panose="05000000000000000000" pitchFamily="2" charset="2"/>
              <a:buChar char="§"/>
            </a:pPr>
            <a:r>
              <a:rPr lang="en-US" sz="2800" dirty="0"/>
              <a:t>Barricades and overhead protective structures </a:t>
            </a:r>
          </a:p>
          <a:p>
            <a:pPr marL="285750" indent="-285750">
              <a:buFont typeface="Wingdings" panose="05000000000000000000" pitchFamily="2" charset="2"/>
              <a:buChar char="§"/>
            </a:pPr>
            <a:r>
              <a:rPr lang="en-US" sz="2800" dirty="0"/>
              <a:t>Tool lanyards and tethers</a:t>
            </a:r>
          </a:p>
          <a:p>
            <a:pPr marL="285750" indent="-285750">
              <a:buFont typeface="Wingdings" panose="05000000000000000000" pitchFamily="2" charset="2"/>
              <a:buChar char="§"/>
            </a:pPr>
            <a:endParaRPr lang="en-US" dirty="0"/>
          </a:p>
          <a:p>
            <a:r>
              <a:rPr lang="en-US" sz="3200" dirty="0"/>
              <a:t>Administrative controls include:</a:t>
            </a:r>
          </a:p>
          <a:p>
            <a:pPr marL="457200" indent="-457200">
              <a:buFont typeface="Wingdings" panose="05000000000000000000" pitchFamily="2" charset="2"/>
              <a:buChar char="§"/>
            </a:pPr>
            <a:r>
              <a:rPr lang="en-US" sz="2800" dirty="0"/>
              <a:t>Proper load securement and hoisting practices </a:t>
            </a:r>
          </a:p>
          <a:p>
            <a:pPr marL="457200" indent="-457200">
              <a:buFont typeface="Wingdings" panose="05000000000000000000" pitchFamily="2" charset="2"/>
              <a:buChar char="§"/>
            </a:pPr>
            <a:r>
              <a:rPr lang="en-US" sz="2800" dirty="0"/>
              <a:t>Housekeeping practices</a:t>
            </a:r>
          </a:p>
          <a:p>
            <a:pPr marL="457200" indent="-457200">
              <a:buFont typeface="Wingdings" panose="05000000000000000000" pitchFamily="2" charset="2"/>
              <a:buChar char="§"/>
            </a:pPr>
            <a:r>
              <a:rPr lang="en-US" sz="2800" dirty="0"/>
              <a:t>Proper storage and stacking of materials</a:t>
            </a:r>
          </a:p>
          <a:p>
            <a:pPr marL="457200" indent="-457200">
              <a:buFont typeface="Wingdings" panose="05000000000000000000" pitchFamily="2" charset="2"/>
              <a:buChar char="§"/>
            </a:pPr>
            <a:endParaRPr lang="en-US" sz="3200" dirty="0"/>
          </a:p>
          <a:p>
            <a:endParaRPr lang="en-US" sz="3200" dirty="0"/>
          </a:p>
        </p:txBody>
      </p:sp>
    </p:spTree>
    <p:extLst>
      <p:ext uri="{BB962C8B-B14F-4D97-AF65-F5344CB8AC3E}">
        <p14:creationId xmlns:p14="http://schemas.microsoft.com/office/powerpoint/2010/main" val="8102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12</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559340" y="179802"/>
            <a:ext cx="3555460" cy="769441"/>
          </a:xfrm>
          <a:prstGeom prst="rect">
            <a:avLst/>
          </a:prstGeom>
        </p:spPr>
        <p:txBody>
          <a:bodyPr wrap="none">
            <a:spAutoFit/>
          </a:bodyPr>
          <a:lstStyle/>
          <a:p>
            <a:r>
              <a:rPr lang="en-US" sz="4400" b="1" dirty="0"/>
              <a:t>Fall Protection</a:t>
            </a:r>
            <a:endParaRPr lang="en-US" sz="4400" dirty="0"/>
          </a:p>
        </p:txBody>
      </p:sp>
      <p:pic>
        <p:nvPicPr>
          <p:cNvPr id="5" name="Picture 4">
            <a:extLst>
              <a:ext uri="{FF2B5EF4-FFF2-40B4-BE49-F238E27FC236}">
                <a16:creationId xmlns:a16="http://schemas.microsoft.com/office/drawing/2014/main" id="{95B98ADC-B6EB-40D3-A77D-EF9A70EDD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483" y="4618262"/>
            <a:ext cx="5303642" cy="1659391"/>
          </a:xfrm>
          <a:prstGeom prst="rect">
            <a:avLst/>
          </a:prstGeom>
        </p:spPr>
      </p:pic>
      <p:sp>
        <p:nvSpPr>
          <p:cNvPr id="7" name="Rectangle 6">
            <a:extLst>
              <a:ext uri="{FF2B5EF4-FFF2-40B4-BE49-F238E27FC236}">
                <a16:creationId xmlns:a16="http://schemas.microsoft.com/office/drawing/2014/main" id="{811942B7-A5B3-4375-91F9-898542939CDF}"/>
              </a:ext>
            </a:extLst>
          </p:cNvPr>
          <p:cNvSpPr/>
          <p:nvPr/>
        </p:nvSpPr>
        <p:spPr>
          <a:xfrm>
            <a:off x="1875048" y="1305124"/>
            <a:ext cx="7861041" cy="2308324"/>
          </a:xfrm>
          <a:prstGeom prst="rect">
            <a:avLst/>
          </a:prstGeom>
        </p:spPr>
        <p:txBody>
          <a:bodyPr wrap="square">
            <a:spAutoFit/>
          </a:bodyPr>
          <a:lstStyle/>
          <a:p>
            <a:r>
              <a:rPr lang="en-US" sz="3200" dirty="0"/>
              <a:t>Required when workers are:</a:t>
            </a:r>
          </a:p>
          <a:p>
            <a:pPr marL="457200" indent="-457200">
              <a:buFont typeface="Wingdings" panose="05000000000000000000" pitchFamily="2" charset="2"/>
              <a:buChar char="§"/>
            </a:pPr>
            <a:r>
              <a:rPr lang="en-US" sz="2800" dirty="0"/>
              <a:t>Less than 4 ft. above dangerous equipment </a:t>
            </a:r>
          </a:p>
          <a:p>
            <a:pPr marL="914400" lvl="1" indent="-457200">
              <a:buFont typeface="Wingdings" panose="05000000000000000000" pitchFamily="2" charset="2"/>
              <a:buChar char="§"/>
            </a:pPr>
            <a:r>
              <a:rPr lang="en-US" sz="2800" dirty="0"/>
              <a:t>Unless covered or guarded</a:t>
            </a:r>
          </a:p>
          <a:p>
            <a:pPr marL="457200" indent="-457200">
              <a:buFont typeface="Wingdings" panose="05000000000000000000" pitchFamily="2" charset="2"/>
              <a:buChar char="§"/>
            </a:pPr>
            <a:r>
              <a:rPr lang="en-US" sz="2800" dirty="0"/>
              <a:t>4 ft. above lower levels in general industry</a:t>
            </a:r>
          </a:p>
          <a:p>
            <a:pPr marL="457200" indent="-457200">
              <a:buFont typeface="Wingdings" panose="05000000000000000000" pitchFamily="2" charset="2"/>
              <a:buChar char="§"/>
            </a:pPr>
            <a:r>
              <a:rPr lang="en-US" sz="2800" dirty="0"/>
              <a:t>6 ft. above lower levels in construction industry</a:t>
            </a:r>
          </a:p>
        </p:txBody>
      </p:sp>
      <p:pic>
        <p:nvPicPr>
          <p:cNvPr id="3074" name="Picture 2" descr="Using personal fall arrest systems require serious planning, training |  2020-07-14 | ISHN">
            <a:extLst>
              <a:ext uri="{FF2B5EF4-FFF2-40B4-BE49-F238E27FC236}">
                <a16:creationId xmlns:a16="http://schemas.microsoft.com/office/drawing/2014/main" id="{FDC8350B-E366-4C0B-B701-49AFF62FB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25" y="4614520"/>
            <a:ext cx="2733675" cy="16631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stern Safety Products | Your Trusted Safety Supply Partner | Western  Safety">
            <a:extLst>
              <a:ext uri="{FF2B5EF4-FFF2-40B4-BE49-F238E27FC236}">
                <a16:creationId xmlns:a16="http://schemas.microsoft.com/office/drawing/2014/main" id="{EA264FCE-FD6D-4505-8638-44431E28F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108" y="4614520"/>
            <a:ext cx="2619375" cy="166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2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13</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6487673" cy="769441"/>
          </a:xfrm>
          <a:prstGeom prst="rect">
            <a:avLst/>
          </a:prstGeom>
        </p:spPr>
        <p:txBody>
          <a:bodyPr wrap="none">
            <a:spAutoFit/>
          </a:bodyPr>
          <a:lstStyle/>
          <a:p>
            <a:r>
              <a:rPr lang="en-US" sz="4400" b="1" dirty="0"/>
              <a:t>Personal Fall Arrest System</a:t>
            </a:r>
            <a:endParaRPr lang="en-US" sz="4400" dirty="0"/>
          </a:p>
        </p:txBody>
      </p:sp>
      <p:pic>
        <p:nvPicPr>
          <p:cNvPr id="13" name="Picture 12">
            <a:extLst>
              <a:ext uri="{FF2B5EF4-FFF2-40B4-BE49-F238E27FC236}">
                <a16:creationId xmlns:a16="http://schemas.microsoft.com/office/drawing/2014/main" id="{92FDD99C-213B-4C2A-9093-A9F112118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52" y="1973086"/>
            <a:ext cx="2466975" cy="1847850"/>
          </a:xfrm>
          <a:prstGeom prst="rect">
            <a:avLst/>
          </a:prstGeom>
        </p:spPr>
      </p:pic>
      <p:sp>
        <p:nvSpPr>
          <p:cNvPr id="14" name="TextBox 13">
            <a:extLst>
              <a:ext uri="{FF2B5EF4-FFF2-40B4-BE49-F238E27FC236}">
                <a16:creationId xmlns:a16="http://schemas.microsoft.com/office/drawing/2014/main" id="{74B2E018-709D-466C-AE88-B002573AC22A}"/>
              </a:ext>
            </a:extLst>
          </p:cNvPr>
          <p:cNvSpPr txBox="1"/>
          <p:nvPr/>
        </p:nvSpPr>
        <p:spPr>
          <a:xfrm>
            <a:off x="3321048" y="1973086"/>
            <a:ext cx="3760887" cy="1692771"/>
          </a:xfrm>
          <a:prstGeom prst="rect">
            <a:avLst/>
          </a:prstGeom>
          <a:noFill/>
        </p:spPr>
        <p:txBody>
          <a:bodyPr wrap="square" rtlCol="0">
            <a:spAutoFit/>
          </a:bodyPr>
          <a:lstStyle/>
          <a:p>
            <a:r>
              <a:rPr lang="en-US" sz="2000" dirty="0"/>
              <a:t>Anchor Point </a:t>
            </a:r>
            <a:r>
              <a:rPr lang="en-US" sz="2400" dirty="0"/>
              <a:t>– </a:t>
            </a:r>
            <a:r>
              <a:rPr lang="en-US" sz="2000" dirty="0"/>
              <a:t>a secure attachment point for equipment such as lifelines, lanyards, deceleration devices, and rope descent </a:t>
            </a:r>
            <a:r>
              <a:rPr lang="en-US" sz="2000" dirty="0" err="1"/>
              <a:t>sytems</a:t>
            </a:r>
            <a:endParaRPr lang="en-US" sz="2000" dirty="0"/>
          </a:p>
        </p:txBody>
      </p:sp>
      <p:sp>
        <p:nvSpPr>
          <p:cNvPr id="16" name="TextBox 15">
            <a:extLst>
              <a:ext uri="{FF2B5EF4-FFF2-40B4-BE49-F238E27FC236}">
                <a16:creationId xmlns:a16="http://schemas.microsoft.com/office/drawing/2014/main" id="{DAB9DAFE-7EBF-4A62-BB57-B8051CEB6C96}"/>
              </a:ext>
            </a:extLst>
          </p:cNvPr>
          <p:cNvSpPr txBox="1"/>
          <p:nvPr/>
        </p:nvSpPr>
        <p:spPr>
          <a:xfrm>
            <a:off x="683952" y="1026926"/>
            <a:ext cx="6161046" cy="584775"/>
          </a:xfrm>
          <a:prstGeom prst="rect">
            <a:avLst/>
          </a:prstGeom>
          <a:noFill/>
        </p:spPr>
        <p:txBody>
          <a:bodyPr wrap="none" rtlCol="0">
            <a:spAutoFit/>
          </a:bodyPr>
          <a:lstStyle/>
          <a:p>
            <a:r>
              <a:rPr lang="en-US" sz="3200" dirty="0"/>
              <a:t>ABC’s of personal fall arrest systems</a:t>
            </a:r>
          </a:p>
        </p:txBody>
      </p:sp>
      <p:pic>
        <p:nvPicPr>
          <p:cNvPr id="18" name="Picture 17">
            <a:extLst>
              <a:ext uri="{FF2B5EF4-FFF2-40B4-BE49-F238E27FC236}">
                <a16:creationId xmlns:a16="http://schemas.microsoft.com/office/drawing/2014/main" id="{E8D80734-6C61-4C13-8EBE-A717BE4BF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635" y="4430899"/>
            <a:ext cx="3267075" cy="1400175"/>
          </a:xfrm>
          <a:prstGeom prst="rect">
            <a:avLst/>
          </a:prstGeom>
        </p:spPr>
      </p:pic>
      <p:pic>
        <p:nvPicPr>
          <p:cNvPr id="5132" name="Picture 12" descr="Honeywell Miller 650CN-BDP/UGN Contractor Non-Stretch Full Body Safety  Harness | Magid Glove">
            <a:extLst>
              <a:ext uri="{FF2B5EF4-FFF2-40B4-BE49-F238E27FC236}">
                <a16:creationId xmlns:a16="http://schemas.microsoft.com/office/drawing/2014/main" id="{179040EA-5E32-45D4-BB46-BF454A6EA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4998" y="1054650"/>
            <a:ext cx="2890027" cy="28900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02D6637-FEF3-4BD2-9934-76223704BF2B}"/>
              </a:ext>
            </a:extLst>
          </p:cNvPr>
          <p:cNvSpPr txBox="1"/>
          <p:nvPr/>
        </p:nvSpPr>
        <p:spPr>
          <a:xfrm>
            <a:off x="9168257" y="1698171"/>
            <a:ext cx="2428140" cy="2554545"/>
          </a:xfrm>
          <a:prstGeom prst="rect">
            <a:avLst/>
          </a:prstGeom>
          <a:noFill/>
        </p:spPr>
        <p:txBody>
          <a:bodyPr wrap="square" rtlCol="0">
            <a:spAutoFit/>
          </a:bodyPr>
          <a:lstStyle/>
          <a:p>
            <a:r>
              <a:rPr lang="en-US" sz="2000" dirty="0"/>
              <a:t>Full Body Harness- made up of straps that secure a worker so the force of a fall is distributed evenly over their shoulders, chest, waist, pelvis, and thighs</a:t>
            </a:r>
          </a:p>
        </p:txBody>
      </p:sp>
      <p:sp>
        <p:nvSpPr>
          <p:cNvPr id="22" name="TextBox 21">
            <a:extLst>
              <a:ext uri="{FF2B5EF4-FFF2-40B4-BE49-F238E27FC236}">
                <a16:creationId xmlns:a16="http://schemas.microsoft.com/office/drawing/2014/main" id="{2D8F6A3F-D73C-4A8F-9CD9-AB2738BF4AAB}"/>
              </a:ext>
            </a:extLst>
          </p:cNvPr>
          <p:cNvSpPr txBox="1"/>
          <p:nvPr/>
        </p:nvSpPr>
        <p:spPr>
          <a:xfrm>
            <a:off x="6168498" y="4439441"/>
            <a:ext cx="4884203" cy="1477328"/>
          </a:xfrm>
          <a:prstGeom prst="rect">
            <a:avLst/>
          </a:prstGeom>
          <a:noFill/>
        </p:spPr>
        <p:txBody>
          <a:bodyPr wrap="square" rtlCol="0">
            <a:spAutoFit/>
          </a:bodyPr>
          <a:lstStyle/>
          <a:p>
            <a:r>
              <a:rPr lang="en-US" dirty="0"/>
              <a:t>Connecting Device- </a:t>
            </a:r>
          </a:p>
          <a:p>
            <a:pPr marL="285750" indent="-285750">
              <a:buFont typeface="Wingdings" panose="05000000000000000000" pitchFamily="2" charset="2"/>
              <a:buChar char="§"/>
            </a:pPr>
            <a:r>
              <a:rPr lang="en-US" dirty="0"/>
              <a:t>Can include a lanyard, deceleration device, lifeline, or an acceptable combination of these</a:t>
            </a:r>
          </a:p>
          <a:p>
            <a:pPr marL="285750" indent="-285750">
              <a:buFont typeface="Wingdings" panose="05000000000000000000" pitchFamily="2" charset="2"/>
              <a:buChar char="§"/>
            </a:pPr>
            <a:r>
              <a:rPr lang="en-US" dirty="0"/>
              <a:t>SRLs should be attached to the D-ring in the middle of a worker’s back</a:t>
            </a:r>
          </a:p>
        </p:txBody>
      </p:sp>
    </p:spTree>
    <p:extLst>
      <p:ext uri="{BB962C8B-B14F-4D97-AF65-F5344CB8AC3E}">
        <p14:creationId xmlns:p14="http://schemas.microsoft.com/office/powerpoint/2010/main" val="22918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14</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6487673" cy="769441"/>
          </a:xfrm>
          <a:prstGeom prst="rect">
            <a:avLst/>
          </a:prstGeom>
        </p:spPr>
        <p:txBody>
          <a:bodyPr wrap="none">
            <a:spAutoFit/>
          </a:bodyPr>
          <a:lstStyle/>
          <a:p>
            <a:r>
              <a:rPr lang="en-US" sz="4400" b="1" dirty="0"/>
              <a:t>Personal Fall Arrest System</a:t>
            </a:r>
            <a:endParaRPr lang="en-US" sz="4400" dirty="0"/>
          </a:p>
        </p:txBody>
      </p:sp>
      <p:sp>
        <p:nvSpPr>
          <p:cNvPr id="14" name="TextBox 13">
            <a:extLst>
              <a:ext uri="{FF2B5EF4-FFF2-40B4-BE49-F238E27FC236}">
                <a16:creationId xmlns:a16="http://schemas.microsoft.com/office/drawing/2014/main" id="{74B2E018-709D-466C-AE88-B002573AC22A}"/>
              </a:ext>
            </a:extLst>
          </p:cNvPr>
          <p:cNvSpPr txBox="1"/>
          <p:nvPr/>
        </p:nvSpPr>
        <p:spPr>
          <a:xfrm>
            <a:off x="490816" y="1396245"/>
            <a:ext cx="11210367" cy="4524315"/>
          </a:xfrm>
          <a:prstGeom prst="rect">
            <a:avLst/>
          </a:prstGeom>
          <a:noFill/>
        </p:spPr>
        <p:txBody>
          <a:bodyPr wrap="square" rtlCol="0">
            <a:spAutoFit/>
          </a:bodyPr>
          <a:lstStyle/>
          <a:p>
            <a:pPr marL="342900" indent="-342900">
              <a:buFont typeface="Wingdings" panose="05000000000000000000" pitchFamily="2" charset="2"/>
              <a:buChar char="§"/>
            </a:pPr>
            <a:r>
              <a:rPr lang="en-US" sz="3200" dirty="0"/>
              <a:t>All parts must be capable of supporting a 5,000-pound load.</a:t>
            </a:r>
          </a:p>
          <a:p>
            <a:pPr marL="342900" indent="-342900">
              <a:buFont typeface="Wingdings" panose="05000000000000000000" pitchFamily="2" charset="2"/>
              <a:buChar char="§"/>
            </a:pPr>
            <a:r>
              <a:rPr lang="en-US" sz="3200" dirty="0"/>
              <a:t>Parts must only be used for worker fall protection.</a:t>
            </a:r>
          </a:p>
          <a:p>
            <a:pPr marL="342900" indent="-342900">
              <a:buFont typeface="Wingdings" panose="05000000000000000000" pitchFamily="2" charset="2"/>
              <a:buChar char="§"/>
            </a:pPr>
            <a:r>
              <a:rPr lang="en-US" sz="3200" dirty="0"/>
              <a:t>Workers must be trained on the use of the equipment.</a:t>
            </a:r>
          </a:p>
          <a:p>
            <a:pPr marL="457200" indent="-457200">
              <a:buFont typeface="Wingdings" panose="05000000000000000000" pitchFamily="2" charset="2"/>
              <a:buChar char="§"/>
            </a:pPr>
            <a:r>
              <a:rPr lang="en-US" sz="3200" dirty="0"/>
              <a:t>PFAS must be inspected before initial use during each </a:t>
            </a:r>
            <a:r>
              <a:rPr lang="en-US" sz="3200" dirty="0" err="1"/>
              <a:t>workshift</a:t>
            </a:r>
            <a:r>
              <a:rPr lang="en-US" sz="3200" dirty="0"/>
              <a:t>.</a:t>
            </a:r>
          </a:p>
          <a:p>
            <a:pPr marL="457200" indent="-457200">
              <a:buFont typeface="Wingdings" panose="05000000000000000000" pitchFamily="2" charset="2"/>
              <a:buChar char="§"/>
            </a:pPr>
            <a:r>
              <a:rPr lang="en-US" sz="3200" dirty="0"/>
              <a:t>Damaged, modified, or defective equipment must be removed from service.</a:t>
            </a:r>
          </a:p>
          <a:p>
            <a:pPr marL="457200" indent="-457200">
              <a:buFont typeface="Wingdings" panose="05000000000000000000" pitchFamily="2" charset="2"/>
              <a:buChar char="§"/>
            </a:pPr>
            <a:r>
              <a:rPr lang="en-US" sz="3200" dirty="0"/>
              <a:t>PFAS or components subjected to a fall must be removed </a:t>
            </a:r>
            <a:br>
              <a:rPr lang="en-US" sz="3200" dirty="0"/>
            </a:br>
            <a:r>
              <a:rPr lang="en-US" sz="3200" dirty="0"/>
              <a:t>from service.</a:t>
            </a:r>
          </a:p>
          <a:p>
            <a:pPr marL="342900" indent="-342900">
              <a:buFont typeface="Wingdings" panose="05000000000000000000" pitchFamily="2" charset="2"/>
              <a:buChar char="§"/>
            </a:pPr>
            <a:endParaRPr lang="en-US" sz="3200" dirty="0"/>
          </a:p>
        </p:txBody>
      </p:sp>
    </p:spTree>
    <p:extLst>
      <p:ext uri="{BB962C8B-B14F-4D97-AF65-F5344CB8AC3E}">
        <p14:creationId xmlns:p14="http://schemas.microsoft.com/office/powerpoint/2010/main" val="106796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15</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6487673" cy="769441"/>
          </a:xfrm>
          <a:prstGeom prst="rect">
            <a:avLst/>
          </a:prstGeom>
        </p:spPr>
        <p:txBody>
          <a:bodyPr wrap="none">
            <a:spAutoFit/>
          </a:bodyPr>
          <a:lstStyle/>
          <a:p>
            <a:r>
              <a:rPr lang="en-US" sz="4400" b="1" dirty="0"/>
              <a:t>Personal Fall Arrest System</a:t>
            </a:r>
            <a:endParaRPr lang="en-US" sz="4400" dirty="0"/>
          </a:p>
        </p:txBody>
      </p:sp>
      <p:sp>
        <p:nvSpPr>
          <p:cNvPr id="14" name="TextBox 13">
            <a:extLst>
              <a:ext uri="{FF2B5EF4-FFF2-40B4-BE49-F238E27FC236}">
                <a16:creationId xmlns:a16="http://schemas.microsoft.com/office/drawing/2014/main" id="{74B2E018-709D-466C-AE88-B002573AC22A}"/>
              </a:ext>
            </a:extLst>
          </p:cNvPr>
          <p:cNvSpPr txBox="1"/>
          <p:nvPr/>
        </p:nvSpPr>
        <p:spPr>
          <a:xfrm>
            <a:off x="490816" y="1396245"/>
            <a:ext cx="11210367" cy="4524315"/>
          </a:xfrm>
          <a:prstGeom prst="rect">
            <a:avLst/>
          </a:prstGeom>
          <a:noFill/>
        </p:spPr>
        <p:txBody>
          <a:bodyPr wrap="square" rtlCol="0">
            <a:spAutoFit/>
          </a:bodyPr>
          <a:lstStyle/>
          <a:p>
            <a:pPr marL="342900" indent="-342900">
              <a:buFont typeface="Wingdings" panose="05000000000000000000" pitchFamily="2" charset="2"/>
              <a:buChar char="§"/>
            </a:pPr>
            <a:r>
              <a:rPr lang="en-US" sz="3200" dirty="0"/>
              <a:t>All parts must be capable of supporting a 5,000-pound load.</a:t>
            </a:r>
          </a:p>
          <a:p>
            <a:pPr marL="342900" indent="-342900">
              <a:buFont typeface="Wingdings" panose="05000000000000000000" pitchFamily="2" charset="2"/>
              <a:buChar char="§"/>
            </a:pPr>
            <a:r>
              <a:rPr lang="en-US" sz="3200" dirty="0"/>
              <a:t>Parts must only be used for worker fall protection.</a:t>
            </a:r>
          </a:p>
          <a:p>
            <a:pPr marL="342900" indent="-342900">
              <a:buFont typeface="Wingdings" panose="05000000000000000000" pitchFamily="2" charset="2"/>
              <a:buChar char="§"/>
            </a:pPr>
            <a:r>
              <a:rPr lang="en-US" sz="3200" dirty="0"/>
              <a:t>Workers must be trained on the use of the equipment.</a:t>
            </a:r>
          </a:p>
          <a:p>
            <a:pPr marL="457200" indent="-457200">
              <a:buFont typeface="Wingdings" panose="05000000000000000000" pitchFamily="2" charset="2"/>
              <a:buChar char="§"/>
            </a:pPr>
            <a:r>
              <a:rPr lang="en-US" sz="3200" dirty="0"/>
              <a:t>PFAS must be inspected before initial use during each </a:t>
            </a:r>
            <a:r>
              <a:rPr lang="en-US" sz="3200" dirty="0" err="1"/>
              <a:t>workshift</a:t>
            </a:r>
            <a:r>
              <a:rPr lang="en-US" sz="3200" dirty="0"/>
              <a:t>.</a:t>
            </a:r>
          </a:p>
          <a:p>
            <a:pPr marL="457200" indent="-457200">
              <a:buFont typeface="Wingdings" panose="05000000000000000000" pitchFamily="2" charset="2"/>
              <a:buChar char="§"/>
            </a:pPr>
            <a:r>
              <a:rPr lang="en-US" sz="3200" dirty="0"/>
              <a:t>Damaged, modified, or defective equipment must be removed from service.</a:t>
            </a:r>
          </a:p>
          <a:p>
            <a:pPr marL="457200" indent="-457200">
              <a:buFont typeface="Wingdings" panose="05000000000000000000" pitchFamily="2" charset="2"/>
              <a:buChar char="§"/>
            </a:pPr>
            <a:r>
              <a:rPr lang="en-US" sz="3200" dirty="0"/>
              <a:t>PFAS or components subjected to a fall must be removed </a:t>
            </a:r>
            <a:br>
              <a:rPr lang="en-US" sz="3200" dirty="0"/>
            </a:br>
            <a:r>
              <a:rPr lang="en-US" sz="3200" dirty="0"/>
              <a:t>from service.</a:t>
            </a:r>
          </a:p>
          <a:p>
            <a:pPr marL="342900" indent="-342900">
              <a:buFont typeface="Wingdings" panose="05000000000000000000" pitchFamily="2" charset="2"/>
              <a:buChar char="§"/>
            </a:pPr>
            <a:endParaRPr lang="en-US" sz="3200" dirty="0"/>
          </a:p>
        </p:txBody>
      </p:sp>
      <p:grpSp>
        <p:nvGrpSpPr>
          <p:cNvPr id="8" name="Group 7">
            <a:extLst>
              <a:ext uri="{FF2B5EF4-FFF2-40B4-BE49-F238E27FC236}">
                <a16:creationId xmlns:a16="http://schemas.microsoft.com/office/drawing/2014/main" id="{ABE3B0A0-3738-44F2-8E16-C39377102788}"/>
              </a:ext>
            </a:extLst>
          </p:cNvPr>
          <p:cNvGrpSpPr/>
          <p:nvPr/>
        </p:nvGrpSpPr>
        <p:grpSpPr>
          <a:xfrm>
            <a:off x="0" y="0"/>
            <a:ext cx="12192000" cy="6245352"/>
            <a:chOff x="576775" y="1"/>
            <a:chExt cx="11681578" cy="6858000"/>
          </a:xfrm>
        </p:grpSpPr>
        <p:pic>
          <p:nvPicPr>
            <p:cNvPr id="9" name="Picture 8">
              <a:extLst>
                <a:ext uri="{FF2B5EF4-FFF2-40B4-BE49-F238E27FC236}">
                  <a16:creationId xmlns:a16="http://schemas.microsoft.com/office/drawing/2014/main" id="{DB05F056-9D71-499B-9708-1D246AAA60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7170" y="1"/>
              <a:ext cx="6651183" cy="6858000"/>
            </a:xfrm>
            <a:prstGeom prst="rect">
              <a:avLst/>
            </a:prstGeom>
          </p:spPr>
        </p:pic>
        <p:pic>
          <p:nvPicPr>
            <p:cNvPr id="12" name="Picture 11">
              <a:extLst>
                <a:ext uri="{FF2B5EF4-FFF2-40B4-BE49-F238E27FC236}">
                  <a16:creationId xmlns:a16="http://schemas.microsoft.com/office/drawing/2014/main" id="{3B4EBC6C-8EB0-4E23-8349-6A0FE428E2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775" y="1"/>
              <a:ext cx="5030395" cy="6858000"/>
            </a:xfrm>
            <a:prstGeom prst="rect">
              <a:avLst/>
            </a:prstGeom>
          </p:spPr>
        </p:pic>
        <p:sp>
          <p:nvSpPr>
            <p:cNvPr id="13" name="Rectangle 12">
              <a:extLst>
                <a:ext uri="{FF2B5EF4-FFF2-40B4-BE49-F238E27FC236}">
                  <a16:creationId xmlns:a16="http://schemas.microsoft.com/office/drawing/2014/main" id="{DE621CE8-E8C7-4FD3-890A-3DBA84795C79}"/>
                </a:ext>
              </a:extLst>
            </p:cNvPr>
            <p:cNvSpPr/>
            <p:nvPr/>
          </p:nvSpPr>
          <p:spPr>
            <a:xfrm>
              <a:off x="5607170" y="6356350"/>
              <a:ext cx="500332"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545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16</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6092822" cy="1446550"/>
          </a:xfrm>
          <a:prstGeom prst="rect">
            <a:avLst/>
          </a:prstGeom>
        </p:spPr>
        <p:txBody>
          <a:bodyPr wrap="none">
            <a:spAutoFit/>
          </a:bodyPr>
          <a:lstStyle/>
          <a:p>
            <a:r>
              <a:rPr lang="en-US" sz="4400" b="1" dirty="0"/>
              <a:t>IOGP Working at Heights </a:t>
            </a:r>
          </a:p>
          <a:p>
            <a:r>
              <a:rPr lang="en-US" sz="4400" b="1" dirty="0"/>
              <a:t>Life-Saving Rule</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634304" y="1648411"/>
            <a:ext cx="10401071" cy="6001643"/>
          </a:xfrm>
          <a:prstGeom prst="rect">
            <a:avLst/>
          </a:prstGeom>
          <a:noFill/>
        </p:spPr>
        <p:txBody>
          <a:bodyPr wrap="square" rtlCol="0">
            <a:spAutoFit/>
          </a:bodyPr>
          <a:lstStyle/>
          <a:p>
            <a:r>
              <a:rPr lang="en-US" sz="3200" dirty="0"/>
              <a:t>Lesson Review</a:t>
            </a:r>
          </a:p>
          <a:p>
            <a:endParaRPr lang="en-US" sz="2800" dirty="0"/>
          </a:p>
          <a:p>
            <a:pPr marL="457200" indent="-457200">
              <a:buFont typeface="Wingdings" panose="05000000000000000000" pitchFamily="2" charset="2"/>
              <a:buChar char="§"/>
            </a:pPr>
            <a:r>
              <a:rPr lang="en-US" sz="2800" dirty="0">
                <a:latin typeface="Cern" panose="02000503000000020004" pitchFamily="50" charset="0"/>
              </a:rPr>
              <a:t>Explain the importance of housekeeping in preventing hazards.</a:t>
            </a:r>
          </a:p>
          <a:p>
            <a:pPr marL="457200" indent="-457200">
              <a:buFont typeface="Wingdings" panose="05000000000000000000" pitchFamily="2" charset="2"/>
              <a:buChar char="§"/>
            </a:pPr>
            <a:r>
              <a:rPr lang="en-US" sz="2800" dirty="0">
                <a:latin typeface="Cern" panose="02000503000000020004" pitchFamily="50" charset="0"/>
              </a:rPr>
              <a:t>Describe safe work practices for walking working surfaces.</a:t>
            </a:r>
          </a:p>
          <a:p>
            <a:pPr marL="457200" indent="-457200">
              <a:buFont typeface="Wingdings" panose="05000000000000000000" pitchFamily="2" charset="2"/>
              <a:buChar char="§"/>
            </a:pPr>
            <a:r>
              <a:rPr lang="en-US" sz="2800" dirty="0">
                <a:latin typeface="Cern" panose="02000503000000020004" pitchFamily="50" charset="0"/>
              </a:rPr>
              <a:t>Identify the parts of a personal fall arrest system</a:t>
            </a:r>
          </a:p>
          <a:p>
            <a:pPr marL="457200" indent="-457200">
              <a:buFont typeface="Wingdings" panose="05000000000000000000" pitchFamily="2" charset="2"/>
              <a:buChar char="§"/>
            </a:pPr>
            <a:r>
              <a:rPr lang="en-US" sz="2800" dirty="0">
                <a:latin typeface="Cern" panose="02000503000000020004" pitchFamily="50" charset="0"/>
              </a:rPr>
              <a:t>Describe general requirements for maintaining and inspecting a personal fall arrest system.</a:t>
            </a:r>
          </a:p>
          <a:p>
            <a:pPr marL="457200" indent="-457200">
              <a:buFont typeface="Wingdings" panose="05000000000000000000" pitchFamily="2" charset="2"/>
              <a:buChar char="§"/>
            </a:pPr>
            <a:r>
              <a:rPr lang="en-US" sz="2800" dirty="0">
                <a:latin typeface="Cern" panose="02000503000000020004" pitchFamily="50" charset="0"/>
              </a:rPr>
              <a:t>Analyze the IOGP Working at Heights Life-Saving Rule.</a:t>
            </a:r>
          </a:p>
          <a:p>
            <a:pPr marL="457200" indent="-457200">
              <a:buFont typeface="Wingdings" panose="05000000000000000000" pitchFamily="2" charset="2"/>
              <a:buChar char="§"/>
            </a:pPr>
            <a:endParaRPr lang="en-US" sz="2800" dirty="0">
              <a:latin typeface="Cern" panose="02000503000000020004" pitchFamily="50" charset="0"/>
            </a:endParaRP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1811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D51435-D7FD-412F-8A77-146679BD86B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D48A2CC-3CAC-41A0-A033-7239332DEFD9}"/>
              </a:ext>
            </a:extLst>
          </p:cNvPr>
          <p:cNvSpPr>
            <a:spLocks noGrp="1"/>
          </p:cNvSpPr>
          <p:nvPr>
            <p:ph type="sldNum" sz="quarter" idx="12"/>
          </p:nvPr>
        </p:nvSpPr>
        <p:spPr/>
        <p:txBody>
          <a:bodyPr/>
          <a:lstStyle/>
          <a:p>
            <a:fld id="{8A90E05E-547C-4912-9FD3-34C26F4890FF}" type="slidenum">
              <a:rPr lang="en-US" smtClean="0"/>
              <a:t>17</a:t>
            </a:fld>
            <a:endParaRPr lang="en-US"/>
          </a:p>
        </p:txBody>
      </p:sp>
      <p:pic>
        <p:nvPicPr>
          <p:cNvPr id="1028" name="Picture 4">
            <a:extLst>
              <a:ext uri="{FF2B5EF4-FFF2-40B4-BE49-F238E27FC236}">
                <a16:creationId xmlns:a16="http://schemas.microsoft.com/office/drawing/2014/main" id="{53C91590-F634-4606-8B64-CB0D7FAA97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0"/>
            <a:ext cx="12192000" cy="62776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00BE247-F692-4C98-92FF-632EAEA5E9C3}"/>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Footer Placeholder 9">
            <a:extLst>
              <a:ext uri="{FF2B5EF4-FFF2-40B4-BE49-F238E27FC236}">
                <a16:creationId xmlns:a16="http://schemas.microsoft.com/office/drawing/2014/main" id="{5193DFE8-D631-4E78-A82A-C84635FA03C5}"/>
              </a:ext>
            </a:extLst>
          </p:cNvPr>
          <p:cNvSpPr txBox="1">
            <a:spLocks/>
          </p:cNvSpPr>
          <p:nvPr/>
        </p:nvSpPr>
        <p:spPr>
          <a:xfrm>
            <a:off x="0"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SafeLandUSA™ 2021</a:t>
            </a:r>
            <a:endParaRPr lang="en-US" dirty="0">
              <a:solidFill>
                <a:schemeClr val="bg1"/>
              </a:solidFill>
            </a:endParaRPr>
          </a:p>
        </p:txBody>
      </p:sp>
      <p:sp>
        <p:nvSpPr>
          <p:cNvPr id="8" name="TextBox 7">
            <a:extLst>
              <a:ext uri="{FF2B5EF4-FFF2-40B4-BE49-F238E27FC236}">
                <a16:creationId xmlns:a16="http://schemas.microsoft.com/office/drawing/2014/main" id="{D55349D3-A1CE-4442-8263-CFB4DC15678C}"/>
              </a:ext>
            </a:extLst>
          </p:cNvPr>
          <p:cNvSpPr txBox="1"/>
          <p:nvPr/>
        </p:nvSpPr>
        <p:spPr>
          <a:xfrm>
            <a:off x="149291" y="136525"/>
            <a:ext cx="6167534" cy="14465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t>IOGP Safe Mechanical Lifting Life-Saving Rule</a:t>
            </a:r>
          </a:p>
        </p:txBody>
      </p:sp>
    </p:spTree>
    <p:extLst>
      <p:ext uri="{BB962C8B-B14F-4D97-AF65-F5344CB8AC3E}">
        <p14:creationId xmlns:p14="http://schemas.microsoft.com/office/powerpoint/2010/main" val="347459595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18</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7026026" cy="1446550"/>
          </a:xfrm>
          <a:prstGeom prst="rect">
            <a:avLst/>
          </a:prstGeom>
        </p:spPr>
        <p:txBody>
          <a:bodyPr wrap="none">
            <a:spAutoFit/>
          </a:bodyPr>
          <a:lstStyle/>
          <a:p>
            <a:r>
              <a:rPr lang="en-US" sz="4400" b="1" dirty="0"/>
              <a:t>IOGP Safe Mechanical Lifting </a:t>
            </a:r>
          </a:p>
          <a:p>
            <a:r>
              <a:rPr lang="en-US" sz="4400" b="1" dirty="0"/>
              <a:t>Life-Saving Rule</a:t>
            </a:r>
          </a:p>
        </p:txBody>
      </p:sp>
      <p:sp>
        <p:nvSpPr>
          <p:cNvPr id="7" name="TextBox 6">
            <a:extLst>
              <a:ext uri="{FF2B5EF4-FFF2-40B4-BE49-F238E27FC236}">
                <a16:creationId xmlns:a16="http://schemas.microsoft.com/office/drawing/2014/main" id="{3F132193-3659-4B81-8A0B-EAF56CBE9C3B}"/>
              </a:ext>
            </a:extLst>
          </p:cNvPr>
          <p:cNvSpPr txBox="1"/>
          <p:nvPr/>
        </p:nvSpPr>
        <p:spPr>
          <a:xfrm>
            <a:off x="895464" y="1345310"/>
            <a:ext cx="10401071" cy="5755422"/>
          </a:xfrm>
          <a:prstGeom prst="rect">
            <a:avLst/>
          </a:prstGeom>
          <a:noFill/>
        </p:spPr>
        <p:txBody>
          <a:bodyPr wrap="square" rtlCol="0">
            <a:spAutoFit/>
          </a:bodyPr>
          <a:lstStyle/>
          <a:p>
            <a:endParaRPr lang="en-US" sz="3600" dirty="0"/>
          </a:p>
          <a:p>
            <a:r>
              <a:rPr lang="en-US" sz="3600" dirty="0"/>
              <a:t>Objectives</a:t>
            </a:r>
          </a:p>
          <a:p>
            <a:pPr marL="457200" indent="-457200">
              <a:buFont typeface="Wingdings" panose="05000000000000000000" pitchFamily="2" charset="2"/>
              <a:buChar char="§"/>
            </a:pPr>
            <a:r>
              <a:rPr lang="en-US" sz="2800" dirty="0">
                <a:latin typeface="Cern" panose="02000503000000020004" pitchFamily="50" charset="0"/>
              </a:rPr>
              <a:t> Describe general requirements for lifting equipment.</a:t>
            </a:r>
          </a:p>
          <a:p>
            <a:pPr marL="571500" indent="-571500">
              <a:buFont typeface="Wingdings" panose="05000000000000000000" pitchFamily="2" charset="2"/>
              <a:buChar char="§"/>
            </a:pPr>
            <a:r>
              <a:rPr lang="en-US" sz="2800" dirty="0">
                <a:latin typeface="Cern" panose="02000503000000020004" pitchFamily="50" charset="0"/>
              </a:rPr>
              <a:t>Describe training requirements for operating </a:t>
            </a:r>
            <a:br>
              <a:rPr lang="en-US" sz="2800" dirty="0">
                <a:latin typeface="Cern" panose="02000503000000020004" pitchFamily="50" charset="0"/>
              </a:rPr>
            </a:br>
            <a:r>
              <a:rPr lang="en-US" sz="2800" dirty="0">
                <a:latin typeface="Cern" panose="02000503000000020004" pitchFamily="50" charset="0"/>
              </a:rPr>
              <a:t>lifting equipment.</a:t>
            </a:r>
          </a:p>
          <a:p>
            <a:pPr marL="571500" indent="-571500">
              <a:buFont typeface="Wingdings" panose="05000000000000000000" pitchFamily="2" charset="2"/>
              <a:buChar char="§"/>
            </a:pPr>
            <a:r>
              <a:rPr lang="en-US" sz="2800" dirty="0">
                <a:latin typeface="Cern" panose="02000503000000020004" pitchFamily="50" charset="0"/>
              </a:rPr>
              <a:t>Explain the purpose of a lift plan.</a:t>
            </a:r>
          </a:p>
          <a:p>
            <a:pPr marL="571500" indent="-571500">
              <a:buFont typeface="Wingdings" panose="05000000000000000000" pitchFamily="2" charset="2"/>
              <a:buChar char="§"/>
            </a:pPr>
            <a:r>
              <a:rPr lang="en-US" sz="2800" dirty="0">
                <a:latin typeface="Cern" panose="02000503000000020004" pitchFamily="50" charset="0"/>
              </a:rPr>
              <a:t>Describe safe work practices for </a:t>
            </a:r>
            <a:br>
              <a:rPr lang="en-US" sz="2800" dirty="0">
                <a:latin typeface="Cern" panose="02000503000000020004" pitchFamily="50" charset="0"/>
              </a:rPr>
            </a:br>
            <a:r>
              <a:rPr lang="en-US" sz="2800" dirty="0">
                <a:latin typeface="Cern" panose="02000503000000020004" pitchFamily="50" charset="0"/>
              </a:rPr>
              <a:t>mechanical lifting.</a:t>
            </a:r>
          </a:p>
          <a:p>
            <a:pPr marL="571500" indent="-571500">
              <a:buFont typeface="Wingdings" panose="05000000000000000000" pitchFamily="2" charset="2"/>
              <a:buChar char="§"/>
            </a:pPr>
            <a:r>
              <a:rPr lang="en-US" sz="2800" dirty="0">
                <a:latin typeface="Cern" panose="02000503000000020004" pitchFamily="50" charset="0"/>
              </a:rPr>
              <a:t>Analyze the IOGP Safe Mechanical Lifting Life-Saving Rule.</a:t>
            </a: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88902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19</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4321311" cy="769441"/>
          </a:xfrm>
          <a:prstGeom prst="rect">
            <a:avLst/>
          </a:prstGeom>
        </p:spPr>
        <p:txBody>
          <a:bodyPr wrap="none">
            <a:spAutoFit/>
          </a:bodyPr>
          <a:lstStyle/>
          <a:p>
            <a:r>
              <a:rPr lang="en-US" sz="4400" b="1" dirty="0"/>
              <a:t>Lifting Equipment</a:t>
            </a:r>
          </a:p>
        </p:txBody>
      </p:sp>
      <p:pic>
        <p:nvPicPr>
          <p:cNvPr id="5" name="Picture 4">
            <a:extLst>
              <a:ext uri="{FF2B5EF4-FFF2-40B4-BE49-F238E27FC236}">
                <a16:creationId xmlns:a16="http://schemas.microsoft.com/office/drawing/2014/main" id="{10B241D1-49A1-4866-BBC2-0E497879F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103" y="1501120"/>
            <a:ext cx="2382381" cy="2382381"/>
          </a:xfrm>
          <a:prstGeom prst="rect">
            <a:avLst/>
          </a:prstGeom>
        </p:spPr>
      </p:pic>
      <p:sp>
        <p:nvSpPr>
          <p:cNvPr id="4" name="Rectangle 3">
            <a:extLst>
              <a:ext uri="{FF2B5EF4-FFF2-40B4-BE49-F238E27FC236}">
                <a16:creationId xmlns:a16="http://schemas.microsoft.com/office/drawing/2014/main" id="{002F9B38-4BB2-4FA8-98B0-0FEAF88FC0D7}"/>
              </a:ext>
            </a:extLst>
          </p:cNvPr>
          <p:cNvSpPr/>
          <p:nvPr/>
        </p:nvSpPr>
        <p:spPr>
          <a:xfrm>
            <a:off x="860516" y="1697921"/>
            <a:ext cx="8207828" cy="1938992"/>
          </a:xfrm>
          <a:prstGeom prst="rect">
            <a:avLst/>
          </a:prstGeom>
        </p:spPr>
        <p:txBody>
          <a:bodyPr wrap="square">
            <a:spAutoFit/>
          </a:bodyPr>
          <a:lstStyle/>
          <a:p>
            <a:pPr marL="285750" lvl="0" indent="-285750">
              <a:buFont typeface="Arial" panose="020B0604020202020204" pitchFamily="34" charset="0"/>
              <a:buChar char="•"/>
            </a:pPr>
            <a:r>
              <a:rPr lang="en-US" sz="2400" dirty="0"/>
              <a:t>Operate equipment safely</a:t>
            </a:r>
          </a:p>
          <a:p>
            <a:pPr marL="285750" lvl="0" indent="-285750">
              <a:buFont typeface="Arial" panose="020B0604020202020204" pitchFamily="34" charset="0"/>
              <a:buChar char="•"/>
            </a:pPr>
            <a:r>
              <a:rPr lang="en-US" sz="2400" dirty="0"/>
              <a:t>Be fully trained, qualified (certified), and authorized</a:t>
            </a:r>
          </a:p>
          <a:p>
            <a:pPr marL="285750" lvl="0" indent="-285750">
              <a:buFont typeface="Arial" panose="020B0604020202020204" pitchFamily="34" charset="0"/>
              <a:buChar char="•"/>
            </a:pPr>
            <a:r>
              <a:rPr lang="en-US" sz="2400" dirty="0"/>
              <a:t>Wear seatbelts</a:t>
            </a:r>
          </a:p>
          <a:p>
            <a:pPr marL="285750" lvl="0" indent="-285750">
              <a:buFont typeface="Arial" panose="020B0604020202020204" pitchFamily="34" charset="0"/>
              <a:buChar char="•"/>
            </a:pPr>
            <a:r>
              <a:rPr lang="en-US" sz="2400" dirty="0"/>
              <a:t>Must not allow anyone to ride on equipment</a:t>
            </a:r>
          </a:p>
          <a:p>
            <a:pPr lvl="0"/>
            <a:endParaRPr lang="en-US" sz="2400" dirty="0"/>
          </a:p>
        </p:txBody>
      </p:sp>
      <p:sp>
        <p:nvSpPr>
          <p:cNvPr id="6" name="Rectangle 5">
            <a:extLst>
              <a:ext uri="{FF2B5EF4-FFF2-40B4-BE49-F238E27FC236}">
                <a16:creationId xmlns:a16="http://schemas.microsoft.com/office/drawing/2014/main" id="{30C87DDA-CF09-42BC-88B8-701B775D0D99}"/>
              </a:ext>
            </a:extLst>
          </p:cNvPr>
          <p:cNvSpPr/>
          <p:nvPr/>
        </p:nvSpPr>
        <p:spPr>
          <a:xfrm>
            <a:off x="860516" y="4108735"/>
            <a:ext cx="6416351" cy="1569660"/>
          </a:xfrm>
          <a:prstGeom prst="rect">
            <a:avLst/>
          </a:prstGeom>
        </p:spPr>
        <p:txBody>
          <a:bodyPr wrap="square">
            <a:spAutoFit/>
          </a:bodyPr>
          <a:lstStyle/>
          <a:p>
            <a:pPr marL="285750" lvl="0" indent="-285750">
              <a:buFont typeface="Arial" panose="020B0604020202020204" pitchFamily="34" charset="0"/>
              <a:buChar char="•"/>
            </a:pPr>
            <a:r>
              <a:rPr lang="en-US" sz="2400" dirty="0"/>
              <a:t>Be fit for intended purpose</a:t>
            </a:r>
          </a:p>
          <a:p>
            <a:pPr marL="285750" lvl="0" indent="-285750">
              <a:buFont typeface="Arial" panose="020B0604020202020204" pitchFamily="34" charset="0"/>
              <a:buChar char="•"/>
            </a:pPr>
            <a:r>
              <a:rPr lang="en-US" sz="2400" dirty="0"/>
              <a:t>Maintained and supported by an equipment register</a:t>
            </a:r>
          </a:p>
          <a:p>
            <a:pPr marL="285750" lvl="0" indent="-285750">
              <a:buFont typeface="Arial" panose="020B0604020202020204" pitchFamily="34" charset="0"/>
              <a:buChar char="•"/>
            </a:pPr>
            <a:r>
              <a:rPr lang="en-US" sz="2400" dirty="0"/>
              <a:t>Visually examined before and after use</a:t>
            </a:r>
          </a:p>
        </p:txBody>
      </p:sp>
      <p:sp>
        <p:nvSpPr>
          <p:cNvPr id="7" name="TextBox 6">
            <a:extLst>
              <a:ext uri="{FF2B5EF4-FFF2-40B4-BE49-F238E27FC236}">
                <a16:creationId xmlns:a16="http://schemas.microsoft.com/office/drawing/2014/main" id="{3C4AD961-9E20-4D26-A783-E3AE52576B8D}"/>
              </a:ext>
            </a:extLst>
          </p:cNvPr>
          <p:cNvSpPr txBox="1"/>
          <p:nvPr/>
        </p:nvSpPr>
        <p:spPr>
          <a:xfrm>
            <a:off x="746516" y="1179605"/>
            <a:ext cx="1640642" cy="523220"/>
          </a:xfrm>
          <a:prstGeom prst="rect">
            <a:avLst/>
          </a:prstGeom>
          <a:noFill/>
        </p:spPr>
        <p:txBody>
          <a:bodyPr wrap="none" rtlCol="0">
            <a:spAutoFit/>
          </a:bodyPr>
          <a:lstStyle/>
          <a:p>
            <a:r>
              <a:rPr lang="en-US" sz="2800" dirty="0"/>
              <a:t>Operators</a:t>
            </a:r>
          </a:p>
        </p:txBody>
      </p:sp>
      <p:sp>
        <p:nvSpPr>
          <p:cNvPr id="12" name="TextBox 11">
            <a:extLst>
              <a:ext uri="{FF2B5EF4-FFF2-40B4-BE49-F238E27FC236}">
                <a16:creationId xmlns:a16="http://schemas.microsoft.com/office/drawing/2014/main" id="{EF02705A-C445-4E09-861D-2DC9332754BD}"/>
              </a:ext>
            </a:extLst>
          </p:cNvPr>
          <p:cNvSpPr txBox="1"/>
          <p:nvPr/>
        </p:nvSpPr>
        <p:spPr>
          <a:xfrm>
            <a:off x="746516" y="3572104"/>
            <a:ext cx="1774268" cy="523220"/>
          </a:xfrm>
          <a:prstGeom prst="rect">
            <a:avLst/>
          </a:prstGeom>
          <a:noFill/>
        </p:spPr>
        <p:txBody>
          <a:bodyPr wrap="none" rtlCol="0">
            <a:spAutoFit/>
          </a:bodyPr>
          <a:lstStyle/>
          <a:p>
            <a:r>
              <a:rPr lang="en-US" sz="2800" dirty="0"/>
              <a:t>Equipment</a:t>
            </a:r>
          </a:p>
        </p:txBody>
      </p:sp>
      <p:pic>
        <p:nvPicPr>
          <p:cNvPr id="10242" name="Picture 2" descr="Advanced Rough Terrain Forklift for Construction">
            <a:extLst>
              <a:ext uri="{FF2B5EF4-FFF2-40B4-BE49-F238E27FC236}">
                <a16:creationId xmlns:a16="http://schemas.microsoft.com/office/drawing/2014/main" id="{007466F8-C34F-4DE6-A881-3D75B2F2A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62" y="336341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king Lifting Equipment More Affordable">
            <a:extLst>
              <a:ext uri="{FF2B5EF4-FFF2-40B4-BE49-F238E27FC236}">
                <a16:creationId xmlns:a16="http://schemas.microsoft.com/office/drawing/2014/main" id="{8E718FDC-E898-462B-A525-A4F5CF930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0472" y="3866030"/>
            <a:ext cx="2105025"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89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16080" y="482081"/>
            <a:ext cx="559838"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sz="3200" dirty="0"/>
          </a:p>
        </p:txBody>
      </p:sp>
      <p:sp>
        <p:nvSpPr>
          <p:cNvPr id="3" name="Rectangle 2">
            <a:extLst>
              <a:ext uri="{FF2B5EF4-FFF2-40B4-BE49-F238E27FC236}">
                <a16:creationId xmlns:a16="http://schemas.microsoft.com/office/drawing/2014/main" id="{BD4E5214-F89D-432B-939B-7684FD1354D1}"/>
              </a:ext>
            </a:extLst>
          </p:cNvPr>
          <p:cNvSpPr/>
          <p:nvPr/>
        </p:nvSpPr>
        <p:spPr>
          <a:xfrm>
            <a:off x="4130180" y="4892930"/>
            <a:ext cx="6096000" cy="646331"/>
          </a:xfrm>
          <a:prstGeom prst="rect">
            <a:avLst/>
          </a:prstGeom>
        </p:spPr>
        <p:txBody>
          <a:bodyPr>
            <a:spAutoFit/>
          </a:bodyPr>
          <a:lstStyle/>
          <a:p>
            <a:r>
              <a:rPr lang="en-US" dirty="0"/>
              <a:t>The </a:t>
            </a:r>
            <a:r>
              <a:rPr lang="en-US" dirty="0" err="1"/>
              <a:t>SafeLandUSA</a:t>
            </a:r>
            <a:r>
              <a:rPr lang="en-US" dirty="0"/>
              <a:t>™ name and logo are used with the approval of </a:t>
            </a:r>
            <a:r>
              <a:rPr lang="en-US" dirty="0" err="1"/>
              <a:t>SafeLand</a:t>
            </a:r>
            <a:r>
              <a:rPr lang="en-US" dirty="0"/>
              <a:t>™ Inc. </a:t>
            </a:r>
          </a:p>
        </p:txBody>
      </p:sp>
      <p:pic>
        <p:nvPicPr>
          <p:cNvPr id="4" name="Picture 3">
            <a:extLst>
              <a:ext uri="{FF2B5EF4-FFF2-40B4-BE49-F238E27FC236}">
                <a16:creationId xmlns:a16="http://schemas.microsoft.com/office/drawing/2014/main" id="{314B8763-3E29-445F-B89D-070F6EAD0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10" y="4529816"/>
            <a:ext cx="3502090" cy="1372560"/>
          </a:xfrm>
          <a:prstGeom prst="rect">
            <a:avLst/>
          </a:prstGeom>
        </p:spPr>
      </p:pic>
      <p:sp>
        <p:nvSpPr>
          <p:cNvPr id="5" name="TextBox 4">
            <a:extLst>
              <a:ext uri="{FF2B5EF4-FFF2-40B4-BE49-F238E27FC236}">
                <a16:creationId xmlns:a16="http://schemas.microsoft.com/office/drawing/2014/main" id="{3A578EC0-279E-42D7-B568-7C275CC0B6EB}"/>
              </a:ext>
            </a:extLst>
          </p:cNvPr>
          <p:cNvSpPr txBox="1"/>
          <p:nvPr/>
        </p:nvSpPr>
        <p:spPr>
          <a:xfrm>
            <a:off x="226503" y="285226"/>
            <a:ext cx="6014906" cy="769441"/>
          </a:xfrm>
          <a:prstGeom prst="rect">
            <a:avLst/>
          </a:prstGeom>
          <a:noFill/>
        </p:spPr>
        <p:txBody>
          <a:bodyPr wrap="square" rtlCol="0">
            <a:spAutoFit/>
          </a:bodyPr>
          <a:lstStyle/>
          <a:p>
            <a:r>
              <a:rPr lang="en-US" sz="4400" b="1" dirty="0" err="1"/>
              <a:t>SafeLandUSA</a:t>
            </a:r>
            <a:r>
              <a:rPr lang="en-US" sz="4400" b="1" dirty="0"/>
              <a:t>™ 2021</a:t>
            </a:r>
          </a:p>
        </p:txBody>
      </p:sp>
      <p:sp>
        <p:nvSpPr>
          <p:cNvPr id="6" name="TextBox 5">
            <a:extLst>
              <a:ext uri="{FF2B5EF4-FFF2-40B4-BE49-F238E27FC236}">
                <a16:creationId xmlns:a16="http://schemas.microsoft.com/office/drawing/2014/main" id="{30730589-2136-4FB7-A0A9-CA57464D7B7E}"/>
              </a:ext>
            </a:extLst>
          </p:cNvPr>
          <p:cNvSpPr txBox="1"/>
          <p:nvPr/>
        </p:nvSpPr>
        <p:spPr>
          <a:xfrm>
            <a:off x="1476462" y="1819636"/>
            <a:ext cx="9051722" cy="2246769"/>
          </a:xfrm>
          <a:prstGeom prst="rect">
            <a:avLst/>
          </a:prstGeom>
          <a:noFill/>
        </p:spPr>
        <p:txBody>
          <a:bodyPr wrap="square" rtlCol="0">
            <a:spAutoFit/>
          </a:bodyPr>
          <a:lstStyle/>
          <a:p>
            <a:r>
              <a:rPr lang="en-US" sz="2800" dirty="0"/>
              <a:t>ETC’s </a:t>
            </a:r>
            <a:r>
              <a:rPr lang="en-US" sz="2800" dirty="0" err="1"/>
              <a:t>SafeLandUSA</a:t>
            </a:r>
            <a:r>
              <a:rPr lang="en-US" sz="2800" dirty="0"/>
              <a:t>™ 2021 is a one-day safety orientation accredited by </a:t>
            </a:r>
            <a:r>
              <a:rPr lang="en-US" sz="2800" dirty="0" err="1"/>
              <a:t>SafeLand</a:t>
            </a:r>
            <a:r>
              <a:rPr lang="en-US" sz="2800" dirty="0"/>
              <a:t>™ Inc. This orientation provides general safety information to the student and is designed to be used in conjunction with a company’s comprehensive health and safety program. </a:t>
            </a:r>
          </a:p>
        </p:txBody>
      </p:sp>
      <p:sp>
        <p:nvSpPr>
          <p:cNvPr id="8" name="Footer Placeholder 7">
            <a:extLst>
              <a:ext uri="{FF2B5EF4-FFF2-40B4-BE49-F238E27FC236}">
                <a16:creationId xmlns:a16="http://schemas.microsoft.com/office/drawing/2014/main" id="{3AB1D4EF-8ADD-4328-ABA0-13C7CE4CFF03}"/>
              </a:ext>
            </a:extLst>
          </p:cNvPr>
          <p:cNvSpPr>
            <a:spLocks noGrp="1"/>
          </p:cNvSpPr>
          <p:nvPr>
            <p:ph type="ftr" sz="quarter" idx="11"/>
          </p:nvPr>
        </p:nvSpPr>
        <p:spPr>
          <a:xfrm>
            <a:off x="15380" y="6375310"/>
            <a:ext cx="4114800" cy="365125"/>
          </a:xfrm>
        </p:spPr>
        <p:txBody>
          <a:bodyPr/>
          <a:lstStyle/>
          <a:p>
            <a:r>
              <a:rPr lang="en-US" dirty="0" err="1">
                <a:solidFill>
                  <a:schemeClr val="bg1"/>
                </a:solidFill>
              </a:rPr>
              <a:t>SafeLandUSA</a:t>
            </a:r>
            <a:r>
              <a:rPr lang="en-US" dirty="0">
                <a:solidFill>
                  <a:schemeClr val="bg1"/>
                </a:solidFill>
              </a:rPr>
              <a:t>™ 2021</a:t>
            </a:r>
          </a:p>
        </p:txBody>
      </p:sp>
      <p:sp>
        <p:nvSpPr>
          <p:cNvPr id="9" name="Slide Number Placeholder 8">
            <a:extLst>
              <a:ext uri="{FF2B5EF4-FFF2-40B4-BE49-F238E27FC236}">
                <a16:creationId xmlns:a16="http://schemas.microsoft.com/office/drawing/2014/main" id="{6F0FB73A-7A53-449D-A505-8A2A6C74B59C}"/>
              </a:ext>
            </a:extLst>
          </p:cNvPr>
          <p:cNvSpPr>
            <a:spLocks noGrp="1"/>
          </p:cNvSpPr>
          <p:nvPr>
            <p:ph type="sldNum" sz="quarter" idx="12"/>
          </p:nvPr>
        </p:nvSpPr>
        <p:spPr/>
        <p:txBody>
          <a:bodyPr/>
          <a:lstStyle/>
          <a:p>
            <a:fld id="{8A90E05E-547C-4912-9FD3-34C26F4890FF}" type="slidenum">
              <a:rPr lang="en-US" smtClean="0">
                <a:solidFill>
                  <a:schemeClr val="bg1"/>
                </a:solidFill>
              </a:rPr>
              <a:t>2</a:t>
            </a:fld>
            <a:endParaRPr lang="en-US" dirty="0">
              <a:solidFill>
                <a:schemeClr val="bg1"/>
              </a:solidFill>
            </a:endParaRPr>
          </a:p>
        </p:txBody>
      </p:sp>
      <p:pic>
        <p:nvPicPr>
          <p:cNvPr id="11" name="Picture 10">
            <a:extLst>
              <a:ext uri="{FF2B5EF4-FFF2-40B4-BE49-F238E27FC236}">
                <a16:creationId xmlns:a16="http://schemas.microsoft.com/office/drawing/2014/main" id="{B65FA212-496B-4A44-A59F-A050E9A48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pic>
        <p:nvPicPr>
          <p:cNvPr id="10" name="Picture 9">
            <a:extLst>
              <a:ext uri="{FF2B5EF4-FFF2-40B4-BE49-F238E27FC236}">
                <a16:creationId xmlns:a16="http://schemas.microsoft.com/office/drawing/2014/main" id="{AC16E76C-0FBA-4E6D-8417-79D5EE364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150A38A-89F6-4381-8ECE-21076FD01346}"/>
              </a:ext>
            </a:extLst>
          </p:cNvPr>
          <p:cNvSpPr/>
          <p:nvPr/>
        </p:nvSpPr>
        <p:spPr>
          <a:xfrm>
            <a:off x="-546876" y="2680807"/>
            <a:ext cx="5025391" cy="293926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977900"/>
            <a:r>
              <a:rPr lang="en-US" sz="4000" b="1" dirty="0">
                <a:solidFill>
                  <a:schemeClr val="bg1"/>
                </a:solidFill>
                <a:latin typeface="Cern" panose="02000503000000020004" pitchFamily="50" charset="0"/>
              </a:rPr>
              <a:t>615 </a:t>
            </a:r>
            <a:r>
              <a:rPr lang="en-US" b="1" dirty="0">
                <a:solidFill>
                  <a:schemeClr val="bg1"/>
                </a:solidFill>
                <a:latin typeface="Cern" panose="02000503000000020004" pitchFamily="50" charset="0"/>
              </a:rPr>
              <a:t>– deaths caused by a fall to a lower level </a:t>
            </a:r>
            <a:r>
              <a:rPr lang="en-US" sz="1100" b="1" dirty="0">
                <a:solidFill>
                  <a:schemeClr val="bg1"/>
                </a:solidFill>
                <a:latin typeface="Cern" panose="02000503000000020004" pitchFamily="50" charset="0"/>
              </a:rPr>
              <a:t>(NSC, 2018)</a:t>
            </a:r>
            <a:endParaRPr lang="en-US" b="1" dirty="0">
              <a:solidFill>
                <a:schemeClr val="bg1"/>
              </a:solidFill>
              <a:latin typeface="Cern" panose="02000503000000020004" pitchFamily="50" charset="0"/>
            </a:endParaRPr>
          </a:p>
          <a:p>
            <a:pPr marL="977900"/>
            <a:r>
              <a:rPr lang="en-US" sz="4000" b="1" dirty="0">
                <a:solidFill>
                  <a:schemeClr val="bg1"/>
                </a:solidFill>
                <a:latin typeface="Cern" panose="02000503000000020004" pitchFamily="50" charset="0"/>
              </a:rPr>
              <a:t>154</a:t>
            </a:r>
            <a:r>
              <a:rPr lang="en-US" sz="3200" b="1" dirty="0">
                <a:solidFill>
                  <a:schemeClr val="bg1"/>
                </a:solidFill>
                <a:latin typeface="Cern" panose="02000503000000020004" pitchFamily="50" charset="0"/>
              </a:rPr>
              <a:t> </a:t>
            </a:r>
            <a:r>
              <a:rPr lang="en-US" b="1" dirty="0">
                <a:solidFill>
                  <a:schemeClr val="bg1"/>
                </a:solidFill>
                <a:latin typeface="Cern" panose="02000503000000020004" pitchFamily="50" charset="0"/>
              </a:rPr>
              <a:t>– deaths caused by a fall to the same level </a:t>
            </a:r>
            <a:r>
              <a:rPr lang="en-US" sz="1100" b="1" dirty="0">
                <a:solidFill>
                  <a:schemeClr val="bg1"/>
                </a:solidFill>
                <a:latin typeface="Cern" panose="02000503000000020004" pitchFamily="50" charset="0"/>
              </a:rPr>
              <a:t>(NSC, 2018)</a:t>
            </a:r>
            <a:endParaRPr lang="en-US" b="1" dirty="0">
              <a:solidFill>
                <a:schemeClr val="bg1"/>
              </a:solidFill>
              <a:latin typeface="Cern" panose="02000503000000020004" pitchFamily="50" charset="0"/>
            </a:endParaRPr>
          </a:p>
          <a:p>
            <a:pPr marL="977900"/>
            <a:r>
              <a:rPr lang="en-US" sz="4000" b="1" dirty="0">
                <a:solidFill>
                  <a:schemeClr val="bg1"/>
                </a:solidFill>
                <a:latin typeface="Cern" panose="02000503000000020004" pitchFamily="50" charset="0"/>
              </a:rPr>
              <a:t>63</a:t>
            </a:r>
            <a:r>
              <a:rPr lang="en-US" sz="3200" b="1" dirty="0">
                <a:solidFill>
                  <a:schemeClr val="bg1"/>
                </a:solidFill>
                <a:latin typeface="Cern" panose="02000503000000020004" pitchFamily="50" charset="0"/>
              </a:rPr>
              <a:t> </a:t>
            </a:r>
            <a:r>
              <a:rPr lang="en-US" b="1" dirty="0">
                <a:solidFill>
                  <a:schemeClr val="bg1"/>
                </a:solidFill>
                <a:latin typeface="Cern" panose="02000503000000020004" pitchFamily="50" charset="0"/>
              </a:rPr>
              <a:t>– deaths due to falls in oil and gas extraction </a:t>
            </a:r>
            <a:br>
              <a:rPr lang="en-US" b="1" dirty="0">
                <a:solidFill>
                  <a:schemeClr val="bg1"/>
                </a:solidFill>
                <a:latin typeface="Cern" panose="02000503000000020004" pitchFamily="50" charset="0"/>
              </a:rPr>
            </a:br>
            <a:r>
              <a:rPr lang="en-US" sz="1100" b="1" dirty="0">
                <a:solidFill>
                  <a:schemeClr val="bg1"/>
                </a:solidFill>
                <a:latin typeface="Cern" panose="02000503000000020004" pitchFamily="50" charset="0"/>
              </a:rPr>
              <a:t>(CDC/OSHA, 2005-2014)</a:t>
            </a:r>
          </a:p>
        </p:txBody>
      </p:sp>
    </p:spTree>
    <p:extLst>
      <p:ext uri="{BB962C8B-B14F-4D97-AF65-F5344CB8AC3E}">
        <p14:creationId xmlns:p14="http://schemas.microsoft.com/office/powerpoint/2010/main" val="770531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20</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497084" y="148471"/>
            <a:ext cx="2082621" cy="769441"/>
          </a:xfrm>
          <a:prstGeom prst="rect">
            <a:avLst/>
          </a:prstGeom>
        </p:spPr>
        <p:txBody>
          <a:bodyPr wrap="none">
            <a:spAutoFit/>
          </a:bodyPr>
          <a:lstStyle/>
          <a:p>
            <a:r>
              <a:rPr lang="en-US" sz="4400" b="1" dirty="0"/>
              <a:t>Lift Plan</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277739" y="1164134"/>
            <a:ext cx="7392023" cy="5693866"/>
          </a:xfrm>
          <a:prstGeom prst="rect">
            <a:avLst/>
          </a:prstGeom>
          <a:noFill/>
        </p:spPr>
        <p:txBody>
          <a:bodyPr wrap="square" rtlCol="0">
            <a:spAutoFit/>
          </a:bodyPr>
          <a:lstStyle/>
          <a:p>
            <a:pPr marL="285750" indent="-285750">
              <a:buSzPct val="80000"/>
              <a:buFont typeface="Wingdings" panose="05000000000000000000" pitchFamily="2" charset="2"/>
              <a:buChar char="§"/>
            </a:pPr>
            <a:r>
              <a:rPr lang="en-US" sz="2800" dirty="0"/>
              <a:t>A lift plan should be required for every critical lift.</a:t>
            </a:r>
          </a:p>
          <a:p>
            <a:pPr marL="857250" lvl="1" indent="-400050">
              <a:buSzPct val="80000"/>
              <a:buFont typeface="Arial" panose="020B0604020202020204" pitchFamily="34" charset="0"/>
              <a:buChar char="•"/>
            </a:pPr>
            <a:r>
              <a:rPr lang="en-US" sz="2400" dirty="0"/>
              <a:t>2-crane lifts</a:t>
            </a:r>
          </a:p>
          <a:p>
            <a:pPr marL="857250" lvl="1" indent="-400050">
              <a:buSzPct val="80000"/>
              <a:buFont typeface="Arial" panose="020B0604020202020204" pitchFamily="34" charset="0"/>
              <a:buChar char="•"/>
            </a:pPr>
            <a:r>
              <a:rPr lang="en-US" sz="2400" dirty="0"/>
              <a:t>When lift exceeds 75% of the crane’s lifting capacity</a:t>
            </a:r>
          </a:p>
          <a:p>
            <a:pPr marL="857250" lvl="1" indent="-400050">
              <a:buSzPct val="80000"/>
              <a:buFont typeface="Arial" panose="020B0604020202020204" pitchFamily="34" charset="0"/>
              <a:buChar char="•"/>
            </a:pPr>
            <a:r>
              <a:rPr lang="en-US" sz="2400" dirty="0"/>
              <a:t>When required by the company</a:t>
            </a:r>
          </a:p>
          <a:p>
            <a:pPr marL="285750" indent="-285750">
              <a:buFont typeface="Wingdings" panose="05000000000000000000" pitchFamily="2" charset="2"/>
              <a:buChar char="§"/>
            </a:pPr>
            <a:r>
              <a:rPr lang="en-US" sz="2800" dirty="0"/>
              <a:t>Lift should be stopped if it deviates from the plan.</a:t>
            </a:r>
          </a:p>
          <a:p>
            <a:pPr marL="285750" indent="-285750">
              <a:buFont typeface="Wingdings" panose="05000000000000000000" pitchFamily="2" charset="2"/>
              <a:buChar char="§"/>
            </a:pPr>
            <a:r>
              <a:rPr lang="en-US" sz="2800" dirty="0"/>
              <a:t>A person is designated as Person in Charge.</a:t>
            </a:r>
          </a:p>
          <a:p>
            <a:pPr marL="285750" indent="-285750">
              <a:buFont typeface="Wingdings" panose="05000000000000000000" pitchFamily="2" charset="2"/>
              <a:buChar char="§"/>
            </a:pPr>
            <a:r>
              <a:rPr lang="en-US" sz="2800" dirty="0"/>
              <a:t>All workers have individual responsibilities defined.</a:t>
            </a:r>
          </a:p>
          <a:p>
            <a:endParaRPr lang="en-US" sz="3600" dirty="0"/>
          </a:p>
          <a:p>
            <a:pPr marL="571500" indent="-571500">
              <a:buFont typeface="Wingdings" panose="05000000000000000000" pitchFamily="2" charset="2"/>
              <a:buChar char="§"/>
            </a:pPr>
            <a:endParaRPr lang="en-US" sz="3600" dirty="0"/>
          </a:p>
        </p:txBody>
      </p:sp>
      <p:pic>
        <p:nvPicPr>
          <p:cNvPr id="5" name="Picture 4">
            <a:extLst>
              <a:ext uri="{FF2B5EF4-FFF2-40B4-BE49-F238E27FC236}">
                <a16:creationId xmlns:a16="http://schemas.microsoft.com/office/drawing/2014/main" id="{6490328A-0775-4CB1-BE59-8DB1EEA3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065" y="1027760"/>
            <a:ext cx="3891603" cy="5113367"/>
          </a:xfrm>
          <a:prstGeom prst="rect">
            <a:avLst/>
          </a:prstGeom>
        </p:spPr>
      </p:pic>
    </p:spTree>
    <p:extLst>
      <p:ext uri="{BB962C8B-B14F-4D97-AF65-F5344CB8AC3E}">
        <p14:creationId xmlns:p14="http://schemas.microsoft.com/office/powerpoint/2010/main" val="376827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21</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497084" y="148471"/>
            <a:ext cx="3891835" cy="769441"/>
          </a:xfrm>
          <a:prstGeom prst="rect">
            <a:avLst/>
          </a:prstGeom>
        </p:spPr>
        <p:txBody>
          <a:bodyPr wrap="none">
            <a:spAutoFit/>
          </a:bodyPr>
          <a:lstStyle/>
          <a:p>
            <a:r>
              <a:rPr lang="en-US" sz="4400" b="1" dirty="0"/>
              <a:t>Communication</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184434" y="1630227"/>
            <a:ext cx="6095069" cy="4647426"/>
          </a:xfrm>
          <a:prstGeom prst="rect">
            <a:avLst/>
          </a:prstGeom>
          <a:noFill/>
        </p:spPr>
        <p:txBody>
          <a:bodyPr wrap="square" rtlCol="0">
            <a:spAutoFit/>
          </a:bodyPr>
          <a:lstStyle/>
          <a:p>
            <a:pPr marL="457200" indent="-457200">
              <a:buFont typeface="Wingdings" panose="05000000000000000000" pitchFamily="2" charset="2"/>
              <a:buChar char="§"/>
            </a:pPr>
            <a:r>
              <a:rPr lang="en-US" sz="2800" dirty="0"/>
              <a:t>Use hand signals when verbal communication with the equipment operator is not possible.</a:t>
            </a:r>
          </a:p>
          <a:p>
            <a:pPr marL="457200" indent="-457200">
              <a:buFont typeface="Wingdings" panose="05000000000000000000" pitchFamily="2" charset="2"/>
              <a:buChar char="§"/>
            </a:pPr>
            <a:r>
              <a:rPr lang="en-US" sz="2800" dirty="0"/>
              <a:t>Operators will designate a qualified signal worker, especially if they do not have full view of the </a:t>
            </a:r>
            <a:br>
              <a:rPr lang="en-US" sz="2800" dirty="0"/>
            </a:br>
            <a:r>
              <a:rPr lang="en-US" sz="2800" dirty="0"/>
              <a:t>lifting operation.</a:t>
            </a:r>
          </a:p>
          <a:p>
            <a:endParaRPr lang="en-US" sz="2800" dirty="0"/>
          </a:p>
          <a:p>
            <a:endParaRPr lang="en-US" sz="3600" dirty="0"/>
          </a:p>
          <a:p>
            <a:pPr marL="571500" indent="-571500">
              <a:buFont typeface="Wingdings" panose="05000000000000000000" pitchFamily="2" charset="2"/>
              <a:buChar char="§"/>
            </a:pPr>
            <a:endParaRPr lang="en-US" sz="3600" dirty="0"/>
          </a:p>
        </p:txBody>
      </p:sp>
      <p:pic>
        <p:nvPicPr>
          <p:cNvPr id="5" name="Picture 4">
            <a:extLst>
              <a:ext uri="{FF2B5EF4-FFF2-40B4-BE49-F238E27FC236}">
                <a16:creationId xmlns:a16="http://schemas.microsoft.com/office/drawing/2014/main" id="{6490328A-0775-4CB1-BE59-8DB1EEA3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338" y="1785125"/>
            <a:ext cx="5488608" cy="3021251"/>
          </a:xfrm>
          <a:prstGeom prst="rect">
            <a:avLst/>
          </a:prstGeom>
        </p:spPr>
      </p:pic>
    </p:spTree>
    <p:extLst>
      <p:ext uri="{BB962C8B-B14F-4D97-AF65-F5344CB8AC3E}">
        <p14:creationId xmlns:p14="http://schemas.microsoft.com/office/powerpoint/2010/main" val="19026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22</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497084" y="148471"/>
            <a:ext cx="6615016" cy="769441"/>
          </a:xfrm>
          <a:prstGeom prst="rect">
            <a:avLst/>
          </a:prstGeom>
        </p:spPr>
        <p:txBody>
          <a:bodyPr wrap="none">
            <a:spAutoFit/>
          </a:bodyPr>
          <a:lstStyle/>
          <a:p>
            <a:r>
              <a:rPr lang="en-US" sz="4400" b="1" dirty="0"/>
              <a:t>Barrier and Exclusion Zones</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184434" y="1630227"/>
            <a:ext cx="6095069" cy="5940088"/>
          </a:xfrm>
          <a:prstGeom prst="rect">
            <a:avLst/>
          </a:prstGeom>
          <a:noFill/>
        </p:spPr>
        <p:txBody>
          <a:bodyPr wrap="square" rtlCol="0">
            <a:spAutoFit/>
          </a:bodyPr>
          <a:lstStyle/>
          <a:p>
            <a:r>
              <a:rPr lang="en-US" sz="2800" dirty="0"/>
              <a:t>When working within exclusion zones:</a:t>
            </a:r>
          </a:p>
          <a:p>
            <a:pPr marL="457200" indent="-457200">
              <a:buFont typeface="Arial" panose="020B0604020202020204" pitchFamily="34" charset="0"/>
              <a:buChar char="•"/>
            </a:pPr>
            <a:r>
              <a:rPr lang="en-US" sz="2800" dirty="0"/>
              <a:t>Be aware of your surroundings.</a:t>
            </a:r>
          </a:p>
          <a:p>
            <a:pPr marL="457200" indent="-457200">
              <a:buFont typeface="Arial" panose="020B0604020202020204" pitchFamily="34" charset="0"/>
              <a:buChar char="•"/>
            </a:pPr>
            <a:r>
              <a:rPr lang="en-US" sz="2800" dirty="0"/>
              <a:t>Wear high visibility clothing.</a:t>
            </a:r>
          </a:p>
          <a:p>
            <a:pPr marL="457200" indent="-457200">
              <a:buFont typeface="Arial" panose="020B0604020202020204" pitchFamily="34" charset="0"/>
              <a:buChar char="•"/>
            </a:pPr>
            <a:r>
              <a:rPr lang="en-US" sz="2800" dirty="0"/>
              <a:t>Agree on communication methods before starting work.</a:t>
            </a:r>
          </a:p>
          <a:p>
            <a:pPr marL="457200" indent="-457200">
              <a:buFont typeface="Arial" panose="020B0604020202020204" pitchFamily="34" charset="0"/>
              <a:buChar char="•"/>
            </a:pPr>
            <a:r>
              <a:rPr lang="en-US" sz="2800" dirty="0"/>
              <a:t>Erect and maintain barriers.</a:t>
            </a:r>
          </a:p>
          <a:p>
            <a:pPr marL="457200" indent="-457200">
              <a:buFont typeface="Arial" panose="020B0604020202020204" pitchFamily="34" charset="0"/>
              <a:buChar char="•"/>
            </a:pPr>
            <a:r>
              <a:rPr lang="en-US" sz="2800" dirty="0"/>
              <a:t>Inform operators if outside of the operator’s view.</a:t>
            </a:r>
          </a:p>
          <a:p>
            <a:pPr marL="457200" indent="-457200">
              <a:buFont typeface="Arial" panose="020B0604020202020204" pitchFamily="34" charset="0"/>
              <a:buChar char="•"/>
            </a:pPr>
            <a:r>
              <a:rPr lang="en-US" sz="2800" dirty="0"/>
              <a:t>Keep unauthorized people out of the work area.</a:t>
            </a:r>
          </a:p>
          <a:p>
            <a:endParaRPr lang="en-US" sz="2800" dirty="0"/>
          </a:p>
          <a:p>
            <a:endParaRPr lang="en-US" sz="3600" dirty="0"/>
          </a:p>
          <a:p>
            <a:pPr marL="571500" indent="-571500">
              <a:buFont typeface="Wingdings" panose="05000000000000000000" pitchFamily="2" charset="2"/>
              <a:buChar char="§"/>
            </a:pPr>
            <a:endParaRPr lang="en-US" sz="3600" dirty="0"/>
          </a:p>
        </p:txBody>
      </p:sp>
      <p:pic>
        <p:nvPicPr>
          <p:cNvPr id="6148" name="Picture 4" descr="Wide Angle Picture Rigger Wearing Safety Stock Photo (Edit Now) 1466835539">
            <a:extLst>
              <a:ext uri="{FF2B5EF4-FFF2-40B4-BE49-F238E27FC236}">
                <a16:creationId xmlns:a16="http://schemas.microsoft.com/office/drawing/2014/main" id="{BC049A7A-33B6-4539-81F7-1BD29D1EF2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0" b="7654"/>
          <a:stretch/>
        </p:blipFill>
        <p:spPr bwMode="auto">
          <a:xfrm>
            <a:off x="6574508" y="2024743"/>
            <a:ext cx="5112169" cy="339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224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23</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497084" y="148471"/>
            <a:ext cx="4777975" cy="769441"/>
          </a:xfrm>
          <a:prstGeom prst="rect">
            <a:avLst/>
          </a:prstGeom>
        </p:spPr>
        <p:txBody>
          <a:bodyPr wrap="none">
            <a:spAutoFit/>
          </a:bodyPr>
          <a:lstStyle/>
          <a:p>
            <a:r>
              <a:rPr lang="en-US" sz="4400" b="1" dirty="0"/>
              <a:t>Safe Work Practices</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838200" y="1520050"/>
            <a:ext cx="9859272" cy="5201424"/>
          </a:xfrm>
          <a:prstGeom prst="rect">
            <a:avLst/>
          </a:prstGeom>
          <a:noFill/>
        </p:spPr>
        <p:txBody>
          <a:bodyPr wrap="square" rtlCol="0">
            <a:spAutoFit/>
          </a:bodyPr>
          <a:lstStyle/>
          <a:p>
            <a:pPr marL="342900" indent="-342900">
              <a:buFont typeface="Arial" panose="020B0604020202020204" pitchFamily="34" charset="0"/>
              <a:buChar char="•"/>
            </a:pPr>
            <a:r>
              <a:rPr lang="en-US" sz="2400" dirty="0"/>
              <a:t>Stay out from under loads.</a:t>
            </a:r>
          </a:p>
          <a:p>
            <a:pPr marL="342900" indent="-342900">
              <a:buFont typeface="Arial" panose="020B0604020202020204" pitchFamily="34" charset="0"/>
              <a:buChar char="•"/>
            </a:pPr>
            <a:r>
              <a:rPr lang="en-US" sz="2400" dirty="0"/>
              <a:t>Keep your hands, feet, and body clear of pinch points.</a:t>
            </a:r>
          </a:p>
          <a:p>
            <a:pPr marL="342900" indent="-342900">
              <a:buFont typeface="Arial" panose="020B0604020202020204" pitchFamily="34" charset="0"/>
              <a:buChar char="•"/>
            </a:pPr>
            <a:r>
              <a:rPr lang="en-US" sz="2400" dirty="0"/>
              <a:t>Ensure equipment is free to be lifted before moving it.</a:t>
            </a:r>
          </a:p>
          <a:p>
            <a:pPr marL="342900" indent="-342900">
              <a:buFont typeface="Arial" panose="020B0604020202020204" pitchFamily="34" charset="0"/>
              <a:buChar char="•"/>
            </a:pPr>
            <a:r>
              <a:rPr lang="en-US" sz="2400" dirty="0"/>
              <a:t>Do not exceed capacities of lifting equipment.</a:t>
            </a:r>
          </a:p>
          <a:p>
            <a:pPr marL="342900" indent="-342900">
              <a:buFont typeface="Arial" panose="020B0604020202020204" pitchFamily="34" charset="0"/>
              <a:buChar char="•"/>
            </a:pPr>
            <a:r>
              <a:rPr lang="en-US" sz="2400" dirty="0"/>
              <a:t>Maintain safe and sufficient clearances.</a:t>
            </a:r>
          </a:p>
          <a:p>
            <a:pPr marL="342900" indent="-342900">
              <a:buFont typeface="Arial" panose="020B0604020202020204" pitchFamily="34" charset="0"/>
              <a:buChar char="•"/>
            </a:pPr>
            <a:r>
              <a:rPr lang="en-US" sz="2400" dirty="0"/>
              <a:t>Follow clearance warning signs.</a:t>
            </a:r>
          </a:p>
          <a:p>
            <a:pPr marL="342900" indent="-342900">
              <a:buFont typeface="Arial" panose="020B0604020202020204" pitchFamily="34" charset="0"/>
              <a:buChar char="•"/>
            </a:pPr>
            <a:r>
              <a:rPr lang="en-US" sz="2400" dirty="0"/>
              <a:t>Protect yourself with the proper PPE.</a:t>
            </a:r>
          </a:p>
          <a:p>
            <a:pPr marL="342900" indent="-342900">
              <a:buFont typeface="Arial" panose="020B0604020202020204" pitchFamily="34" charset="0"/>
              <a:buChar char="•"/>
            </a:pPr>
            <a:r>
              <a:rPr lang="en-US" sz="2400" dirty="0"/>
              <a:t>Maintain situational awareness.</a:t>
            </a:r>
          </a:p>
          <a:p>
            <a:pPr marL="342900" indent="-342900">
              <a:buFont typeface="Arial" panose="020B0604020202020204" pitchFamily="34" charset="0"/>
              <a:buChar char="•"/>
            </a:pPr>
            <a:r>
              <a:rPr lang="en-US" sz="2400" dirty="0"/>
              <a:t>Use taglines properly.</a:t>
            </a:r>
          </a:p>
          <a:p>
            <a:pPr marL="342900" indent="-342900">
              <a:buFont typeface="Arial" panose="020B0604020202020204" pitchFamily="34" charset="0"/>
              <a:buChar char="•"/>
            </a:pPr>
            <a:r>
              <a:rPr lang="en-US" sz="2400" dirty="0"/>
              <a:t>Stay out of the line of fire of moving loads.</a:t>
            </a:r>
          </a:p>
          <a:p>
            <a:endParaRPr lang="en-US" sz="2000" dirty="0"/>
          </a:p>
          <a:p>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93868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24</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497084" y="148471"/>
            <a:ext cx="2050946" cy="769441"/>
          </a:xfrm>
          <a:prstGeom prst="rect">
            <a:avLst/>
          </a:prstGeom>
        </p:spPr>
        <p:txBody>
          <a:bodyPr wrap="none">
            <a:spAutoFit/>
          </a:bodyPr>
          <a:lstStyle/>
          <a:p>
            <a:r>
              <a:rPr lang="en-US" sz="4400" b="1" dirty="0"/>
              <a:t>Training</a:t>
            </a:r>
            <a:endParaRPr lang="en-US" sz="4400" dirty="0"/>
          </a:p>
        </p:txBody>
      </p:sp>
      <p:sp>
        <p:nvSpPr>
          <p:cNvPr id="4" name="Rectangle 3">
            <a:extLst>
              <a:ext uri="{FF2B5EF4-FFF2-40B4-BE49-F238E27FC236}">
                <a16:creationId xmlns:a16="http://schemas.microsoft.com/office/drawing/2014/main" id="{2FCF726D-6640-4B66-B875-A4DB6460F215}"/>
              </a:ext>
            </a:extLst>
          </p:cNvPr>
          <p:cNvSpPr/>
          <p:nvPr/>
        </p:nvSpPr>
        <p:spPr>
          <a:xfrm>
            <a:off x="304799" y="1777218"/>
            <a:ext cx="6702823" cy="3847207"/>
          </a:xfrm>
          <a:prstGeom prst="rect">
            <a:avLst/>
          </a:prstGeom>
        </p:spPr>
        <p:txBody>
          <a:bodyPr wrap="square">
            <a:spAutoFit/>
          </a:bodyPr>
          <a:lstStyle/>
          <a:p>
            <a:r>
              <a:rPr lang="en-US" sz="3200" dirty="0"/>
              <a:t>Forklift and crane operators are required to successfully complete the following before they can operate the equipment in the field:</a:t>
            </a:r>
          </a:p>
          <a:p>
            <a:pPr marL="457200" indent="-457200">
              <a:buFont typeface="Arial" panose="020B0604020202020204" pitchFamily="34" charset="0"/>
              <a:buChar char="•"/>
            </a:pPr>
            <a:r>
              <a:rPr lang="en-US" sz="2800" dirty="0"/>
              <a:t>Classroom training</a:t>
            </a:r>
          </a:p>
          <a:p>
            <a:pPr marL="457200" indent="-457200">
              <a:buFont typeface="Arial" panose="020B0604020202020204" pitchFamily="34" charset="0"/>
              <a:buChar char="•"/>
            </a:pPr>
            <a:r>
              <a:rPr lang="en-US" sz="2800" dirty="0"/>
              <a:t>Hands-on training</a:t>
            </a:r>
          </a:p>
          <a:p>
            <a:pPr marL="457200" indent="-457200">
              <a:buFont typeface="Arial" panose="020B0604020202020204" pitchFamily="34" charset="0"/>
              <a:buChar char="•"/>
            </a:pPr>
            <a:r>
              <a:rPr lang="en-US" sz="2800" dirty="0"/>
              <a:t>An evaluation</a:t>
            </a:r>
          </a:p>
          <a:p>
            <a:endParaRPr lang="en-US" sz="3200" dirty="0"/>
          </a:p>
        </p:txBody>
      </p:sp>
      <p:pic>
        <p:nvPicPr>
          <p:cNvPr id="11270" name="Picture 6" descr="APM Terminals Employs Six Female Crane Operators – Independent Newspaper  Nigeria">
            <a:extLst>
              <a:ext uri="{FF2B5EF4-FFF2-40B4-BE49-F238E27FC236}">
                <a16:creationId xmlns:a16="http://schemas.microsoft.com/office/drawing/2014/main" id="{EE2D2226-2B11-4DF4-A4C8-367191E91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259" y="1929104"/>
            <a:ext cx="4504896" cy="299979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rane Operator Course - Stage 1, 2 &amp;amp; 3, in Mumbai, India">
            <a:extLst>
              <a:ext uri="{FF2B5EF4-FFF2-40B4-BE49-F238E27FC236}">
                <a16:creationId xmlns:a16="http://schemas.microsoft.com/office/drawing/2014/main" id="{33AD0FAD-F416-4501-899D-9E6C993E1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01787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156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25</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693027" y="403450"/>
            <a:ext cx="3481338" cy="769441"/>
          </a:xfrm>
          <a:prstGeom prst="rect">
            <a:avLst/>
          </a:prstGeom>
        </p:spPr>
        <p:txBody>
          <a:bodyPr wrap="none">
            <a:spAutoFit/>
          </a:bodyPr>
          <a:lstStyle/>
          <a:p>
            <a:r>
              <a:rPr lang="en-US" sz="4400" b="1" dirty="0"/>
              <a:t>Safety Culture</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1268964" y="3217216"/>
            <a:ext cx="7526356" cy="646331"/>
          </a:xfrm>
          <a:prstGeom prst="rect">
            <a:avLst/>
          </a:prstGeom>
          <a:noFill/>
        </p:spPr>
        <p:txBody>
          <a:bodyPr wrap="none" rtlCol="0">
            <a:spAutoFit/>
          </a:bodyPr>
          <a:lstStyle/>
          <a:p>
            <a:r>
              <a:rPr lang="en-US" sz="3600" dirty="0"/>
              <a:t>What does safety culture mean to you?</a:t>
            </a:r>
          </a:p>
        </p:txBody>
      </p:sp>
      <p:grpSp>
        <p:nvGrpSpPr>
          <p:cNvPr id="9" name="Group 8">
            <a:extLst>
              <a:ext uri="{FF2B5EF4-FFF2-40B4-BE49-F238E27FC236}">
                <a16:creationId xmlns:a16="http://schemas.microsoft.com/office/drawing/2014/main" id="{5C16A178-CC13-4308-B6C0-B7B4C6B1E9EE}"/>
              </a:ext>
            </a:extLst>
          </p:cNvPr>
          <p:cNvGrpSpPr/>
          <p:nvPr/>
        </p:nvGrpSpPr>
        <p:grpSpPr>
          <a:xfrm>
            <a:off x="0" y="-7047"/>
            <a:ext cx="12192000" cy="6245352"/>
            <a:chOff x="565484" y="0"/>
            <a:chExt cx="11626516" cy="6858000"/>
          </a:xfrm>
        </p:grpSpPr>
        <p:pic>
          <p:nvPicPr>
            <p:cNvPr id="12" name="Picture 11">
              <a:extLst>
                <a:ext uri="{FF2B5EF4-FFF2-40B4-BE49-F238E27FC236}">
                  <a16:creationId xmlns:a16="http://schemas.microsoft.com/office/drawing/2014/main" id="{9A5A4783-FA16-4FBD-96A9-1D277D3621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484" y="3707"/>
              <a:ext cx="5546558" cy="6854293"/>
            </a:xfrm>
            <a:prstGeom prst="rect">
              <a:avLst/>
            </a:prstGeom>
          </p:spPr>
        </p:pic>
        <p:pic>
          <p:nvPicPr>
            <p:cNvPr id="13" name="Picture 12">
              <a:extLst>
                <a:ext uri="{FF2B5EF4-FFF2-40B4-BE49-F238E27FC236}">
                  <a16:creationId xmlns:a16="http://schemas.microsoft.com/office/drawing/2014/main" id="{F3082945-9543-4B2E-B440-DC4F289C99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2968" y="3707"/>
              <a:ext cx="6489032" cy="6854293"/>
            </a:xfrm>
            <a:prstGeom prst="rect">
              <a:avLst/>
            </a:prstGeom>
          </p:spPr>
        </p:pic>
        <p:pic>
          <p:nvPicPr>
            <p:cNvPr id="14" name="Picture 13">
              <a:extLst>
                <a:ext uri="{FF2B5EF4-FFF2-40B4-BE49-F238E27FC236}">
                  <a16:creationId xmlns:a16="http://schemas.microsoft.com/office/drawing/2014/main" id="{EF13C6C2-104A-48D7-B52B-FEB3AF5EB1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5484" y="0"/>
              <a:ext cx="11622505" cy="1417873"/>
            </a:xfrm>
            <a:prstGeom prst="rect">
              <a:avLst/>
            </a:prstGeom>
          </p:spPr>
        </p:pic>
        <p:sp>
          <p:nvSpPr>
            <p:cNvPr id="16" name="Rectangle 15">
              <a:extLst>
                <a:ext uri="{FF2B5EF4-FFF2-40B4-BE49-F238E27FC236}">
                  <a16:creationId xmlns:a16="http://schemas.microsoft.com/office/drawing/2014/main" id="{32A1BAE3-30D0-4EC9-9058-2A9866C7448F}"/>
                </a:ext>
              </a:extLst>
            </p:cNvPr>
            <p:cNvSpPr/>
            <p:nvPr/>
          </p:nvSpPr>
          <p:spPr>
            <a:xfrm>
              <a:off x="5257800" y="6356350"/>
              <a:ext cx="1118936"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435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Safe Mechanical Lifting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26</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7026026" cy="1446550"/>
          </a:xfrm>
          <a:prstGeom prst="rect">
            <a:avLst/>
          </a:prstGeom>
        </p:spPr>
        <p:txBody>
          <a:bodyPr wrap="none">
            <a:spAutoFit/>
          </a:bodyPr>
          <a:lstStyle/>
          <a:p>
            <a:r>
              <a:rPr lang="en-US" sz="4400" b="1" dirty="0"/>
              <a:t>IOGP Safe Mechanical Lifting </a:t>
            </a:r>
          </a:p>
          <a:p>
            <a:r>
              <a:rPr lang="en-US" sz="4400" b="1" dirty="0"/>
              <a:t>Life-Saving Rule</a:t>
            </a:r>
          </a:p>
        </p:txBody>
      </p:sp>
      <p:sp>
        <p:nvSpPr>
          <p:cNvPr id="7" name="TextBox 6">
            <a:extLst>
              <a:ext uri="{FF2B5EF4-FFF2-40B4-BE49-F238E27FC236}">
                <a16:creationId xmlns:a16="http://schemas.microsoft.com/office/drawing/2014/main" id="{3F132193-3659-4B81-8A0B-EAF56CBE9C3B}"/>
              </a:ext>
            </a:extLst>
          </p:cNvPr>
          <p:cNvSpPr txBox="1"/>
          <p:nvPr/>
        </p:nvSpPr>
        <p:spPr>
          <a:xfrm>
            <a:off x="895464" y="1345310"/>
            <a:ext cx="10401071" cy="5755422"/>
          </a:xfrm>
          <a:prstGeom prst="rect">
            <a:avLst/>
          </a:prstGeom>
          <a:noFill/>
        </p:spPr>
        <p:txBody>
          <a:bodyPr wrap="square" rtlCol="0">
            <a:spAutoFit/>
          </a:bodyPr>
          <a:lstStyle/>
          <a:p>
            <a:endParaRPr lang="en-US" sz="3600" dirty="0"/>
          </a:p>
          <a:p>
            <a:r>
              <a:rPr lang="en-US" sz="3600" dirty="0"/>
              <a:t>Lesson Review</a:t>
            </a:r>
          </a:p>
          <a:p>
            <a:pPr marL="457200" indent="-457200">
              <a:buFont typeface="Wingdings" panose="05000000000000000000" pitchFamily="2" charset="2"/>
              <a:buChar char="§"/>
            </a:pPr>
            <a:r>
              <a:rPr lang="en-US" sz="2800" dirty="0">
                <a:latin typeface="Cern" panose="02000503000000020004" pitchFamily="50" charset="0"/>
              </a:rPr>
              <a:t> Describe general requirements for lifting equipment.</a:t>
            </a:r>
          </a:p>
          <a:p>
            <a:pPr marL="571500" indent="-571500">
              <a:buFont typeface="Wingdings" panose="05000000000000000000" pitchFamily="2" charset="2"/>
              <a:buChar char="§"/>
            </a:pPr>
            <a:r>
              <a:rPr lang="en-US" sz="2800" dirty="0">
                <a:latin typeface="Cern" panose="02000503000000020004" pitchFamily="50" charset="0"/>
              </a:rPr>
              <a:t>Describe training requirements for operating </a:t>
            </a:r>
            <a:br>
              <a:rPr lang="en-US" sz="2800" dirty="0">
                <a:latin typeface="Cern" panose="02000503000000020004" pitchFamily="50" charset="0"/>
              </a:rPr>
            </a:br>
            <a:r>
              <a:rPr lang="en-US" sz="2800" dirty="0">
                <a:latin typeface="Cern" panose="02000503000000020004" pitchFamily="50" charset="0"/>
              </a:rPr>
              <a:t>lifting equipment.</a:t>
            </a:r>
          </a:p>
          <a:p>
            <a:pPr marL="571500" indent="-571500">
              <a:buFont typeface="Wingdings" panose="05000000000000000000" pitchFamily="2" charset="2"/>
              <a:buChar char="§"/>
            </a:pPr>
            <a:r>
              <a:rPr lang="en-US" sz="2800" dirty="0">
                <a:latin typeface="Cern" panose="02000503000000020004" pitchFamily="50" charset="0"/>
              </a:rPr>
              <a:t>Explain the purpose of a lift plan.</a:t>
            </a:r>
          </a:p>
          <a:p>
            <a:pPr marL="571500" indent="-571500">
              <a:buFont typeface="Wingdings" panose="05000000000000000000" pitchFamily="2" charset="2"/>
              <a:buChar char="§"/>
            </a:pPr>
            <a:r>
              <a:rPr lang="en-US" sz="2800" dirty="0">
                <a:latin typeface="Cern" panose="02000503000000020004" pitchFamily="50" charset="0"/>
              </a:rPr>
              <a:t>Describe safe work practices for </a:t>
            </a:r>
            <a:br>
              <a:rPr lang="en-US" sz="2800" dirty="0">
                <a:latin typeface="Cern" panose="02000503000000020004" pitchFamily="50" charset="0"/>
              </a:rPr>
            </a:br>
            <a:r>
              <a:rPr lang="en-US" sz="2800" dirty="0">
                <a:latin typeface="Cern" panose="02000503000000020004" pitchFamily="50" charset="0"/>
              </a:rPr>
              <a:t>mechanical lifting.</a:t>
            </a:r>
          </a:p>
          <a:p>
            <a:pPr marL="571500" indent="-571500">
              <a:buFont typeface="Wingdings" panose="05000000000000000000" pitchFamily="2" charset="2"/>
              <a:buChar char="§"/>
            </a:pPr>
            <a:r>
              <a:rPr lang="en-US" sz="2800" dirty="0">
                <a:latin typeface="Cern" panose="02000503000000020004" pitchFamily="50" charset="0"/>
              </a:rPr>
              <a:t>Analyze the IOGP Safe Mechanical Lifting Life-Saving Rule.</a:t>
            </a: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591164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Line of Fire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27</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4080028" cy="1446550"/>
          </a:xfrm>
          <a:prstGeom prst="rect">
            <a:avLst/>
          </a:prstGeom>
        </p:spPr>
        <p:txBody>
          <a:bodyPr wrap="none">
            <a:spAutoFit/>
          </a:bodyPr>
          <a:lstStyle/>
          <a:p>
            <a:r>
              <a:rPr lang="en-US" sz="4400" b="1" dirty="0"/>
              <a:t>IOGP Line of Fire</a:t>
            </a:r>
          </a:p>
          <a:p>
            <a:r>
              <a:rPr lang="en-US" sz="4400" b="1" dirty="0"/>
              <a:t>Life-Saving Rule</a:t>
            </a:r>
          </a:p>
        </p:txBody>
      </p:sp>
      <p:pic>
        <p:nvPicPr>
          <p:cNvPr id="8" name="Picture 7">
            <a:extLst>
              <a:ext uri="{FF2B5EF4-FFF2-40B4-BE49-F238E27FC236}">
                <a16:creationId xmlns:a16="http://schemas.microsoft.com/office/drawing/2014/main" id="{BE1C9E23-5E8F-4EE1-A9B7-DB1DA7B338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4461689" cy="6245352"/>
          </a:xfrm>
          <a:prstGeom prst="rect">
            <a:avLst/>
          </a:prstGeom>
        </p:spPr>
      </p:pic>
      <p:pic>
        <p:nvPicPr>
          <p:cNvPr id="9" name="Picture 8">
            <a:extLst>
              <a:ext uri="{FF2B5EF4-FFF2-40B4-BE49-F238E27FC236}">
                <a16:creationId xmlns:a16="http://schemas.microsoft.com/office/drawing/2014/main" id="{1C29444D-8F8D-4137-8127-A327B91C9A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1689" y="-7047"/>
            <a:ext cx="5762933" cy="6245352"/>
          </a:xfrm>
          <a:prstGeom prst="rect">
            <a:avLst/>
          </a:prstGeom>
        </p:spPr>
      </p:pic>
    </p:spTree>
    <p:extLst>
      <p:ext uri="{BB962C8B-B14F-4D97-AF65-F5344CB8AC3E}">
        <p14:creationId xmlns:p14="http://schemas.microsoft.com/office/powerpoint/2010/main" val="190891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Driving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28</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36526"/>
            <a:ext cx="7026026" cy="1446550"/>
          </a:xfrm>
          <a:prstGeom prst="rect">
            <a:avLst/>
          </a:prstGeom>
        </p:spPr>
        <p:txBody>
          <a:bodyPr wrap="none">
            <a:spAutoFit/>
          </a:bodyPr>
          <a:lstStyle/>
          <a:p>
            <a:r>
              <a:rPr lang="en-US" sz="4400" b="1" dirty="0"/>
              <a:t>IOGP Safe Mechanical Lifting </a:t>
            </a:r>
          </a:p>
          <a:p>
            <a:r>
              <a:rPr lang="en-US" sz="4400" b="1" dirty="0"/>
              <a:t>Life-Saving Rule</a:t>
            </a:r>
          </a:p>
        </p:txBody>
      </p:sp>
      <p:grpSp>
        <p:nvGrpSpPr>
          <p:cNvPr id="8" name="Group 7">
            <a:extLst>
              <a:ext uri="{FF2B5EF4-FFF2-40B4-BE49-F238E27FC236}">
                <a16:creationId xmlns:a16="http://schemas.microsoft.com/office/drawing/2014/main" id="{9D86A226-8082-4AC6-9D03-DDE4D8D702E0}"/>
              </a:ext>
            </a:extLst>
          </p:cNvPr>
          <p:cNvGrpSpPr/>
          <p:nvPr/>
        </p:nvGrpSpPr>
        <p:grpSpPr>
          <a:xfrm>
            <a:off x="0" y="0"/>
            <a:ext cx="10444294" cy="6248892"/>
            <a:chOff x="563880" y="-10539"/>
            <a:chExt cx="11628120" cy="6883780"/>
          </a:xfrm>
        </p:grpSpPr>
        <p:pic>
          <p:nvPicPr>
            <p:cNvPr id="9" name="Picture 8">
              <a:extLst>
                <a:ext uri="{FF2B5EF4-FFF2-40B4-BE49-F238E27FC236}">
                  <a16:creationId xmlns:a16="http://schemas.microsoft.com/office/drawing/2014/main" id="{F091BF11-29B5-44AD-B580-D397FA57E3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880" y="-10539"/>
              <a:ext cx="5120640" cy="6883780"/>
            </a:xfrm>
            <a:prstGeom prst="rect">
              <a:avLst/>
            </a:prstGeom>
          </p:spPr>
        </p:pic>
        <p:pic>
          <p:nvPicPr>
            <p:cNvPr id="12" name="Picture 11">
              <a:extLst>
                <a:ext uri="{FF2B5EF4-FFF2-40B4-BE49-F238E27FC236}">
                  <a16:creationId xmlns:a16="http://schemas.microsoft.com/office/drawing/2014/main" id="{B387FBAE-B78E-453D-8636-542C231C1D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7360" y="-10539"/>
              <a:ext cx="6644640" cy="6883780"/>
            </a:xfrm>
            <a:prstGeom prst="rect">
              <a:avLst/>
            </a:prstGeom>
          </p:spPr>
        </p:pic>
        <p:sp>
          <p:nvSpPr>
            <p:cNvPr id="13" name="Rectangle 12">
              <a:extLst>
                <a:ext uri="{FF2B5EF4-FFF2-40B4-BE49-F238E27FC236}">
                  <a16:creationId xmlns:a16="http://schemas.microsoft.com/office/drawing/2014/main" id="{54AD16C7-B44A-4C77-A4B2-E9630AF3C57E}"/>
                </a:ext>
              </a:extLst>
            </p:cNvPr>
            <p:cNvSpPr/>
            <p:nvPr/>
          </p:nvSpPr>
          <p:spPr>
            <a:xfrm>
              <a:off x="5120640" y="6356350"/>
              <a:ext cx="1173480"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021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B411-EAB2-4EDA-92A3-B5FB2E0FB33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B1234E-65B5-4A1A-A5CC-39FA1C7195A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FA73750-C16E-496E-9A70-86FF1295B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8604E29-AF5D-4ACE-A0AC-DE068F63F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367" y="-77263"/>
            <a:ext cx="3595946" cy="1199626"/>
          </a:xfrm>
          <a:prstGeom prst="rect">
            <a:avLst/>
          </a:prstGeom>
        </p:spPr>
      </p:pic>
      <p:pic>
        <p:nvPicPr>
          <p:cNvPr id="9" name="Picture 8">
            <a:extLst>
              <a:ext uri="{FF2B5EF4-FFF2-40B4-BE49-F238E27FC236}">
                <a16:creationId xmlns:a16="http://schemas.microsoft.com/office/drawing/2014/main" id="{1E857570-F651-4331-86CD-71FCEB591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598" y="5592001"/>
            <a:ext cx="3985689" cy="1265999"/>
          </a:xfrm>
          <a:prstGeom prst="rect">
            <a:avLst/>
          </a:prstGeom>
        </p:spPr>
      </p:pic>
      <p:sp>
        <p:nvSpPr>
          <p:cNvPr id="10" name="TextBox 9">
            <a:extLst>
              <a:ext uri="{FF2B5EF4-FFF2-40B4-BE49-F238E27FC236}">
                <a16:creationId xmlns:a16="http://schemas.microsoft.com/office/drawing/2014/main" id="{88ED7B0D-10A3-471B-A39D-07D33EC806F0}"/>
              </a:ext>
            </a:extLst>
          </p:cNvPr>
          <p:cNvSpPr txBox="1"/>
          <p:nvPr/>
        </p:nvSpPr>
        <p:spPr>
          <a:xfrm>
            <a:off x="285225" y="6225000"/>
            <a:ext cx="5025005" cy="584775"/>
          </a:xfrm>
          <a:prstGeom prst="rect">
            <a:avLst/>
          </a:prstGeom>
          <a:noFill/>
        </p:spPr>
        <p:txBody>
          <a:bodyPr wrap="square" rtlCol="0">
            <a:spAutoFit/>
          </a:bodyPr>
          <a:lstStyle/>
          <a:p>
            <a:r>
              <a:rPr lang="en-US" sz="3200" dirty="0" err="1">
                <a:solidFill>
                  <a:schemeClr val="bg1"/>
                </a:solidFill>
              </a:rPr>
              <a:t>SafeLandUSA</a:t>
            </a:r>
            <a:r>
              <a:rPr lang="en-US" sz="3200" dirty="0">
                <a:solidFill>
                  <a:schemeClr val="bg1"/>
                </a:solidFill>
              </a:rPr>
              <a:t>™ 2021</a:t>
            </a:r>
          </a:p>
        </p:txBody>
      </p:sp>
      <p:sp>
        <p:nvSpPr>
          <p:cNvPr id="11" name="Footer Placeholder 10">
            <a:extLst>
              <a:ext uri="{FF2B5EF4-FFF2-40B4-BE49-F238E27FC236}">
                <a16:creationId xmlns:a16="http://schemas.microsoft.com/office/drawing/2014/main" id="{05C1336C-82AA-4BFB-97CA-3703D5F2AC47}"/>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0C3F3D52-7DD6-4E5B-8F9C-C01D00EA982C}"/>
              </a:ext>
            </a:extLst>
          </p:cNvPr>
          <p:cNvSpPr>
            <a:spLocks noGrp="1"/>
          </p:cNvSpPr>
          <p:nvPr>
            <p:ph type="sldNum" sz="quarter" idx="12"/>
          </p:nvPr>
        </p:nvSpPr>
        <p:spPr/>
        <p:txBody>
          <a:bodyPr/>
          <a:lstStyle/>
          <a:p>
            <a:fld id="{8A90E05E-547C-4912-9FD3-34C26F4890FF}" type="slidenum">
              <a:rPr lang="en-US" smtClean="0"/>
              <a:t>29</a:t>
            </a:fld>
            <a:endParaRPr lang="en-US"/>
          </a:p>
        </p:txBody>
      </p:sp>
      <p:sp>
        <p:nvSpPr>
          <p:cNvPr id="4" name="TextBox 3">
            <a:extLst>
              <a:ext uri="{FF2B5EF4-FFF2-40B4-BE49-F238E27FC236}">
                <a16:creationId xmlns:a16="http://schemas.microsoft.com/office/drawing/2014/main" id="{098F9AEA-0C96-441D-9C1A-2C1A55C7AA8F}"/>
              </a:ext>
            </a:extLst>
          </p:cNvPr>
          <p:cNvSpPr txBox="1"/>
          <p:nvPr/>
        </p:nvSpPr>
        <p:spPr>
          <a:xfrm>
            <a:off x="176169" y="107959"/>
            <a:ext cx="5017720" cy="769441"/>
          </a:xfrm>
          <a:prstGeom prst="rect">
            <a:avLst/>
          </a:prstGeom>
          <a:noFill/>
        </p:spPr>
        <p:txBody>
          <a:bodyPr wrap="none" rtlCol="0">
            <a:spAutoFit/>
          </a:bodyPr>
          <a:lstStyle/>
          <a:p>
            <a:r>
              <a:rPr lang="en-US" sz="4400"/>
              <a:t>Module 4 </a:t>
            </a:r>
            <a:r>
              <a:rPr lang="en-US" sz="4400" dirty="0"/>
              <a:t>Conclusion</a:t>
            </a:r>
          </a:p>
        </p:txBody>
      </p:sp>
    </p:spTree>
    <p:extLst>
      <p:ext uri="{BB962C8B-B14F-4D97-AF65-F5344CB8AC3E}">
        <p14:creationId xmlns:p14="http://schemas.microsoft.com/office/powerpoint/2010/main" val="118916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3</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6092822" cy="1446550"/>
          </a:xfrm>
          <a:prstGeom prst="rect">
            <a:avLst/>
          </a:prstGeom>
        </p:spPr>
        <p:txBody>
          <a:bodyPr wrap="none">
            <a:spAutoFit/>
          </a:bodyPr>
          <a:lstStyle/>
          <a:p>
            <a:r>
              <a:rPr lang="en-US" sz="4400" b="1" dirty="0"/>
              <a:t>IOGP Working at Heights </a:t>
            </a:r>
          </a:p>
          <a:p>
            <a:r>
              <a:rPr lang="en-US" sz="4400" b="1" dirty="0"/>
              <a:t>Life-Saving Rule</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634304" y="1648411"/>
            <a:ext cx="10401071" cy="6001643"/>
          </a:xfrm>
          <a:prstGeom prst="rect">
            <a:avLst/>
          </a:prstGeom>
          <a:noFill/>
        </p:spPr>
        <p:txBody>
          <a:bodyPr wrap="square" rtlCol="0">
            <a:spAutoFit/>
          </a:bodyPr>
          <a:lstStyle/>
          <a:p>
            <a:r>
              <a:rPr lang="en-US" sz="3200" dirty="0"/>
              <a:t>Objectives</a:t>
            </a:r>
          </a:p>
          <a:p>
            <a:endParaRPr lang="en-US" sz="2800" dirty="0"/>
          </a:p>
          <a:p>
            <a:pPr marL="457200" indent="-457200">
              <a:buFont typeface="Wingdings" panose="05000000000000000000" pitchFamily="2" charset="2"/>
              <a:buChar char="§"/>
            </a:pPr>
            <a:r>
              <a:rPr lang="en-US" sz="2800" dirty="0">
                <a:latin typeface="Cern" panose="02000503000000020004" pitchFamily="50" charset="0"/>
              </a:rPr>
              <a:t>Explain the importance of housekeeping in preventing hazards.</a:t>
            </a:r>
          </a:p>
          <a:p>
            <a:pPr marL="457200" indent="-457200">
              <a:buFont typeface="Wingdings" panose="05000000000000000000" pitchFamily="2" charset="2"/>
              <a:buChar char="§"/>
            </a:pPr>
            <a:r>
              <a:rPr lang="en-US" sz="2800" dirty="0">
                <a:latin typeface="Cern" panose="02000503000000020004" pitchFamily="50" charset="0"/>
              </a:rPr>
              <a:t>Describe safe work practices for walking working surfaces.</a:t>
            </a:r>
          </a:p>
          <a:p>
            <a:pPr marL="457200" indent="-457200">
              <a:buFont typeface="Wingdings" panose="05000000000000000000" pitchFamily="2" charset="2"/>
              <a:buChar char="§"/>
            </a:pPr>
            <a:r>
              <a:rPr lang="en-US" sz="2800" dirty="0">
                <a:latin typeface="Cern" panose="02000503000000020004" pitchFamily="50" charset="0"/>
              </a:rPr>
              <a:t>Identify the parts of a personal fall arrest system</a:t>
            </a:r>
          </a:p>
          <a:p>
            <a:pPr marL="457200" indent="-457200">
              <a:buFont typeface="Wingdings" panose="05000000000000000000" pitchFamily="2" charset="2"/>
              <a:buChar char="§"/>
            </a:pPr>
            <a:r>
              <a:rPr lang="en-US" sz="2800" dirty="0">
                <a:latin typeface="Cern" panose="02000503000000020004" pitchFamily="50" charset="0"/>
              </a:rPr>
              <a:t>Describe general requirements for maintaining and inspecting a personal fall arrest system.</a:t>
            </a:r>
          </a:p>
          <a:p>
            <a:pPr marL="457200" indent="-457200">
              <a:buFont typeface="Wingdings" panose="05000000000000000000" pitchFamily="2" charset="2"/>
              <a:buChar char="§"/>
            </a:pPr>
            <a:r>
              <a:rPr lang="en-US" sz="2800" dirty="0">
                <a:latin typeface="Cern" panose="02000503000000020004" pitchFamily="50" charset="0"/>
              </a:rPr>
              <a:t>Analyze the IOGP Working at Heights Life-Saving Rule.</a:t>
            </a:r>
          </a:p>
          <a:p>
            <a:pPr marL="457200" indent="-457200">
              <a:buFont typeface="Wingdings" panose="05000000000000000000" pitchFamily="2" charset="2"/>
              <a:buChar char="§"/>
            </a:pPr>
            <a:endParaRPr lang="en-US" sz="2800" dirty="0">
              <a:latin typeface="Cern" panose="02000503000000020004" pitchFamily="50" charset="0"/>
            </a:endParaRP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78191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4</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3489032" cy="769441"/>
          </a:xfrm>
          <a:prstGeom prst="rect">
            <a:avLst/>
          </a:prstGeom>
        </p:spPr>
        <p:txBody>
          <a:bodyPr wrap="none">
            <a:spAutoFit/>
          </a:bodyPr>
          <a:lstStyle/>
          <a:p>
            <a:r>
              <a:rPr lang="en-US" sz="4400" b="1" dirty="0"/>
              <a:t>Housekeeping</a:t>
            </a:r>
            <a:endParaRPr lang="en-US" sz="4400" dirty="0"/>
          </a:p>
        </p:txBody>
      </p:sp>
      <p:sp>
        <p:nvSpPr>
          <p:cNvPr id="4" name="Rectangle 3">
            <a:extLst>
              <a:ext uri="{FF2B5EF4-FFF2-40B4-BE49-F238E27FC236}">
                <a16:creationId xmlns:a16="http://schemas.microsoft.com/office/drawing/2014/main" id="{F2D01FE6-2A32-4E4D-B744-42ABF3B3BCE1}"/>
              </a:ext>
            </a:extLst>
          </p:cNvPr>
          <p:cNvSpPr/>
          <p:nvPr/>
        </p:nvSpPr>
        <p:spPr>
          <a:xfrm>
            <a:off x="769612" y="1575492"/>
            <a:ext cx="3896839" cy="3108543"/>
          </a:xfrm>
          <a:prstGeom prst="rect">
            <a:avLst/>
          </a:prstGeom>
        </p:spPr>
        <p:txBody>
          <a:bodyPr wrap="square">
            <a:spAutoFit/>
          </a:bodyPr>
          <a:lstStyle/>
          <a:p>
            <a:r>
              <a:rPr lang="en-US" sz="2800" dirty="0"/>
              <a:t>Good housekeeping practices can prevent the accumulation of materials that can cause slips, trips, and falls; fire and explosion hazards; and pest accumulation.</a:t>
            </a:r>
          </a:p>
        </p:txBody>
      </p:sp>
      <p:pic>
        <p:nvPicPr>
          <p:cNvPr id="1026" name="Picture 2" descr="Crown Equipment on Twitter: &amp;quot;Figuring out the most efficient warehouse  design can be a tough task. Let Crown&amp;#39;s Warehouse Solutions experts assist  in planning your renovation or new facility to help maximize">
            <a:extLst>
              <a:ext uri="{FF2B5EF4-FFF2-40B4-BE49-F238E27FC236}">
                <a16:creationId xmlns:a16="http://schemas.microsoft.com/office/drawing/2014/main" id="{D486D777-8EF5-4FEE-88A9-E3934F03B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143" y="1242505"/>
            <a:ext cx="6077812" cy="468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9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5</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3617272" cy="769441"/>
          </a:xfrm>
          <a:prstGeom prst="rect">
            <a:avLst/>
          </a:prstGeom>
        </p:spPr>
        <p:txBody>
          <a:bodyPr wrap="none">
            <a:spAutoFit/>
          </a:bodyPr>
          <a:lstStyle/>
          <a:p>
            <a:r>
              <a:rPr lang="en-US" sz="4400" b="1" dirty="0"/>
              <a:t>Housekeeping </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296401" y="1111516"/>
            <a:ext cx="10401071" cy="6001643"/>
          </a:xfrm>
          <a:prstGeom prst="rect">
            <a:avLst/>
          </a:prstGeom>
          <a:noFill/>
        </p:spPr>
        <p:txBody>
          <a:bodyPr wrap="square" rtlCol="0">
            <a:spAutoFit/>
          </a:bodyPr>
          <a:lstStyle/>
          <a:p>
            <a:r>
              <a:rPr lang="en-US" sz="3200" dirty="0"/>
              <a:t>A good housekeeping program identifies and assigns responsibilities for the following:</a:t>
            </a:r>
          </a:p>
          <a:p>
            <a:pPr marL="457200" indent="-457200">
              <a:buFont typeface="Wingdings" panose="05000000000000000000" pitchFamily="2" charset="2"/>
              <a:buChar char="§"/>
            </a:pPr>
            <a:r>
              <a:rPr lang="en-US" sz="3200" dirty="0"/>
              <a:t>Clean up during the shift</a:t>
            </a:r>
          </a:p>
          <a:p>
            <a:pPr marL="457200" indent="-457200">
              <a:buFont typeface="Wingdings" panose="05000000000000000000" pitchFamily="2" charset="2"/>
              <a:buChar char="§"/>
            </a:pPr>
            <a:r>
              <a:rPr lang="en-US" sz="3200" dirty="0"/>
              <a:t>Day-to-day cleanup</a:t>
            </a:r>
          </a:p>
          <a:p>
            <a:pPr marL="457200" indent="-457200">
              <a:buFont typeface="Wingdings" panose="05000000000000000000" pitchFamily="2" charset="2"/>
              <a:buChar char="§"/>
            </a:pPr>
            <a:r>
              <a:rPr lang="en-US" sz="3200" dirty="0"/>
              <a:t>Waste disposal</a:t>
            </a:r>
          </a:p>
          <a:p>
            <a:pPr marL="457200" indent="-457200">
              <a:buFont typeface="Wingdings" panose="05000000000000000000" pitchFamily="2" charset="2"/>
              <a:buChar char="§"/>
            </a:pPr>
            <a:r>
              <a:rPr lang="en-US" sz="3200" dirty="0"/>
              <a:t>Removal of unused materials</a:t>
            </a:r>
          </a:p>
          <a:p>
            <a:pPr marL="457200" indent="-457200">
              <a:buFont typeface="Wingdings" panose="05000000000000000000" pitchFamily="2" charset="2"/>
              <a:buChar char="§"/>
            </a:pPr>
            <a:r>
              <a:rPr lang="en-US" sz="3200" dirty="0"/>
              <a:t>Inspection to ensure cleanup is complete</a:t>
            </a:r>
          </a:p>
          <a:p>
            <a:pPr marL="457200" indent="-457200">
              <a:buFont typeface="Wingdings" panose="05000000000000000000" pitchFamily="2" charset="2"/>
              <a:buChar char="§"/>
            </a:pPr>
            <a:r>
              <a:rPr lang="en-US" sz="3200" dirty="0"/>
              <a:t>Keeping storage areas free from accumulation of materials</a:t>
            </a:r>
          </a:p>
          <a:p>
            <a:pPr marL="457200" indent="-457200">
              <a:buFont typeface="Wingdings" panose="05000000000000000000" pitchFamily="2" charset="2"/>
              <a:buChar char="§"/>
            </a:pPr>
            <a:endParaRPr lang="en-US" sz="2800" dirty="0">
              <a:latin typeface="Cern" panose="02000503000000020004" pitchFamily="50" charset="0"/>
            </a:endParaRP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75337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6</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2" y="123166"/>
            <a:ext cx="11965498" cy="1446550"/>
          </a:xfrm>
          <a:prstGeom prst="rect">
            <a:avLst/>
          </a:prstGeom>
        </p:spPr>
        <p:txBody>
          <a:bodyPr wrap="square">
            <a:spAutoFit/>
          </a:bodyPr>
          <a:lstStyle/>
          <a:p>
            <a:r>
              <a:rPr lang="en-US" sz="4400" b="1" dirty="0"/>
              <a:t>IOGP Working at Heights</a:t>
            </a:r>
          </a:p>
          <a:p>
            <a:r>
              <a:rPr lang="en-US" sz="4400" b="1" dirty="0"/>
              <a:t>Life-Saving Rule</a:t>
            </a:r>
            <a:endParaRPr lang="en-US" sz="4400" dirty="0"/>
          </a:p>
        </p:txBody>
      </p:sp>
      <p:pic>
        <p:nvPicPr>
          <p:cNvPr id="5" name="Picture 4">
            <a:extLst>
              <a:ext uri="{FF2B5EF4-FFF2-40B4-BE49-F238E27FC236}">
                <a16:creationId xmlns:a16="http://schemas.microsoft.com/office/drawing/2014/main" id="{98FC14FD-8DB2-492F-8D08-0230BA350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2776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pic>
      <p:sp>
        <p:nvSpPr>
          <p:cNvPr id="6" name="TextBox 5">
            <a:extLst>
              <a:ext uri="{FF2B5EF4-FFF2-40B4-BE49-F238E27FC236}">
                <a16:creationId xmlns:a16="http://schemas.microsoft.com/office/drawing/2014/main" id="{D900E445-2DF7-4F65-90D9-17BFE45244A4}"/>
              </a:ext>
            </a:extLst>
          </p:cNvPr>
          <p:cNvSpPr txBox="1"/>
          <p:nvPr/>
        </p:nvSpPr>
        <p:spPr>
          <a:xfrm>
            <a:off x="1945547" y="2187164"/>
            <a:ext cx="8036653" cy="23083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600" dirty="0"/>
              <a:t>A company must </a:t>
            </a:r>
            <a:r>
              <a:rPr lang="en-US" sz="3600" dirty="0" err="1"/>
              <a:t>authorise</a:t>
            </a:r>
            <a:r>
              <a:rPr lang="en-US" sz="3600" dirty="0"/>
              <a:t> a machine operator for an aerial lift to be used. Workers must also be trained in the safe operation of the aerial lift</a:t>
            </a:r>
          </a:p>
        </p:txBody>
      </p:sp>
      <p:sp>
        <p:nvSpPr>
          <p:cNvPr id="8" name="TextBox 7">
            <a:extLst>
              <a:ext uri="{FF2B5EF4-FFF2-40B4-BE49-F238E27FC236}">
                <a16:creationId xmlns:a16="http://schemas.microsoft.com/office/drawing/2014/main" id="{C68BB583-1238-44DC-9272-E14879400CEA}"/>
              </a:ext>
            </a:extLst>
          </p:cNvPr>
          <p:cNvSpPr txBox="1"/>
          <p:nvPr/>
        </p:nvSpPr>
        <p:spPr>
          <a:xfrm>
            <a:off x="1945547" y="1861554"/>
            <a:ext cx="8036653" cy="255454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Aerial lifts, or man lifts, are on of the most commonly used pieces of equipment to conduct work from elevated locations and are commonly used to replace traditional scaffolding.  </a:t>
            </a:r>
          </a:p>
        </p:txBody>
      </p:sp>
      <p:sp>
        <p:nvSpPr>
          <p:cNvPr id="9" name="TextBox 8">
            <a:extLst>
              <a:ext uri="{FF2B5EF4-FFF2-40B4-BE49-F238E27FC236}">
                <a16:creationId xmlns:a16="http://schemas.microsoft.com/office/drawing/2014/main" id="{761409AB-3FCE-4A35-9CA1-0D466C981153}"/>
              </a:ext>
            </a:extLst>
          </p:cNvPr>
          <p:cNvSpPr txBox="1"/>
          <p:nvPr/>
        </p:nvSpPr>
        <p:spPr>
          <a:xfrm>
            <a:off x="2264278" y="2369501"/>
            <a:ext cx="6618482" cy="1569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Aerial lifts, are any vehicle-mounted device (telescoping, articulating, or both) that is used to position workers</a:t>
            </a:r>
          </a:p>
        </p:txBody>
      </p:sp>
    </p:spTree>
    <p:extLst>
      <p:ext uri="{BB962C8B-B14F-4D97-AF65-F5344CB8AC3E}">
        <p14:creationId xmlns:p14="http://schemas.microsoft.com/office/powerpoint/2010/main" val="228553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7</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3617272" cy="769441"/>
          </a:xfrm>
          <a:prstGeom prst="rect">
            <a:avLst/>
          </a:prstGeom>
        </p:spPr>
        <p:txBody>
          <a:bodyPr wrap="none">
            <a:spAutoFit/>
          </a:bodyPr>
          <a:lstStyle/>
          <a:p>
            <a:r>
              <a:rPr lang="en-US" sz="4400" b="1" dirty="0"/>
              <a:t>Housekeeping </a:t>
            </a:r>
            <a:endParaRPr lang="en-US" sz="4400" dirty="0"/>
          </a:p>
        </p:txBody>
      </p:sp>
      <p:sp>
        <p:nvSpPr>
          <p:cNvPr id="7" name="TextBox 6">
            <a:extLst>
              <a:ext uri="{FF2B5EF4-FFF2-40B4-BE49-F238E27FC236}">
                <a16:creationId xmlns:a16="http://schemas.microsoft.com/office/drawing/2014/main" id="{3F132193-3659-4B81-8A0B-EAF56CBE9C3B}"/>
              </a:ext>
            </a:extLst>
          </p:cNvPr>
          <p:cNvSpPr txBox="1"/>
          <p:nvPr/>
        </p:nvSpPr>
        <p:spPr>
          <a:xfrm>
            <a:off x="296401" y="1111516"/>
            <a:ext cx="10401071" cy="6001643"/>
          </a:xfrm>
          <a:prstGeom prst="rect">
            <a:avLst/>
          </a:prstGeom>
          <a:noFill/>
        </p:spPr>
        <p:txBody>
          <a:bodyPr wrap="square" rtlCol="0">
            <a:spAutoFit/>
          </a:bodyPr>
          <a:lstStyle/>
          <a:p>
            <a:r>
              <a:rPr lang="en-US" sz="3200" dirty="0"/>
              <a:t>A good housekeeping program identifies and assigns responsibilities for the following:</a:t>
            </a:r>
          </a:p>
          <a:p>
            <a:pPr marL="457200" indent="-457200">
              <a:buFont typeface="Wingdings" panose="05000000000000000000" pitchFamily="2" charset="2"/>
              <a:buChar char="§"/>
            </a:pPr>
            <a:r>
              <a:rPr lang="en-US" sz="3200" dirty="0"/>
              <a:t>Clean up during the shift</a:t>
            </a:r>
          </a:p>
          <a:p>
            <a:pPr marL="457200" indent="-457200">
              <a:buFont typeface="Wingdings" panose="05000000000000000000" pitchFamily="2" charset="2"/>
              <a:buChar char="§"/>
            </a:pPr>
            <a:r>
              <a:rPr lang="en-US" sz="3200" dirty="0"/>
              <a:t>Day-to-day cleanup</a:t>
            </a:r>
          </a:p>
          <a:p>
            <a:pPr marL="457200" indent="-457200">
              <a:buFont typeface="Wingdings" panose="05000000000000000000" pitchFamily="2" charset="2"/>
              <a:buChar char="§"/>
            </a:pPr>
            <a:r>
              <a:rPr lang="en-US" sz="3200" dirty="0"/>
              <a:t>Waste disposal</a:t>
            </a:r>
          </a:p>
          <a:p>
            <a:pPr marL="457200" indent="-457200">
              <a:buFont typeface="Wingdings" panose="05000000000000000000" pitchFamily="2" charset="2"/>
              <a:buChar char="§"/>
            </a:pPr>
            <a:r>
              <a:rPr lang="en-US" sz="3200" dirty="0"/>
              <a:t>Removal of unused materials</a:t>
            </a:r>
          </a:p>
          <a:p>
            <a:pPr marL="457200" indent="-457200">
              <a:buFont typeface="Wingdings" panose="05000000000000000000" pitchFamily="2" charset="2"/>
              <a:buChar char="§"/>
            </a:pPr>
            <a:r>
              <a:rPr lang="en-US" sz="3200" dirty="0"/>
              <a:t>Inspection to ensure cleanup is complete</a:t>
            </a:r>
          </a:p>
          <a:p>
            <a:pPr marL="457200" indent="-457200">
              <a:buFont typeface="Wingdings" panose="05000000000000000000" pitchFamily="2" charset="2"/>
              <a:buChar char="§"/>
            </a:pPr>
            <a:r>
              <a:rPr lang="en-US" sz="3200" dirty="0"/>
              <a:t>Keeping storage areas free from accumulation of materials</a:t>
            </a:r>
          </a:p>
          <a:p>
            <a:pPr marL="457200" indent="-457200">
              <a:buFont typeface="Wingdings" panose="05000000000000000000" pitchFamily="2" charset="2"/>
              <a:buChar char="§"/>
            </a:pPr>
            <a:endParaRPr lang="en-US" sz="2800" dirty="0">
              <a:latin typeface="Cern" panose="02000503000000020004" pitchFamily="50" charset="0"/>
            </a:endParaRPr>
          </a:p>
          <a:p>
            <a:pPr marL="571500" indent="-571500">
              <a:buFont typeface="Wingdings" panose="05000000000000000000" pitchFamily="2" charset="2"/>
              <a:buChar char="§"/>
            </a:pPr>
            <a:endParaRPr lang="en-US" sz="2800" dirty="0"/>
          </a:p>
          <a:p>
            <a:pPr marL="571500" indent="-571500">
              <a:buFont typeface="Wingdings" panose="05000000000000000000" pitchFamily="2" charset="2"/>
              <a:buChar char="§"/>
            </a:pPr>
            <a:endParaRPr lang="en-US" sz="3600" dirty="0"/>
          </a:p>
          <a:p>
            <a:pPr marL="571500" indent="-571500">
              <a:buFont typeface="Wingdings" panose="05000000000000000000" pitchFamily="2" charset="2"/>
              <a:buChar char="§"/>
            </a:pPr>
            <a:endParaRPr lang="en-US" sz="3600" dirty="0"/>
          </a:p>
        </p:txBody>
      </p:sp>
      <p:pic>
        <p:nvPicPr>
          <p:cNvPr id="5" name="Picture 4">
            <a:extLst>
              <a:ext uri="{FF2B5EF4-FFF2-40B4-BE49-F238E27FC236}">
                <a16:creationId xmlns:a16="http://schemas.microsoft.com/office/drawing/2014/main" id="{2CD6AA72-4340-4AD7-AE2E-8D5A2FD6D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277654"/>
          </a:xfrm>
          <a:prstGeom prst="rect">
            <a:avLst/>
          </a:prstGeom>
        </p:spPr>
      </p:pic>
      <p:sp>
        <p:nvSpPr>
          <p:cNvPr id="6" name="TextBox 5">
            <a:extLst>
              <a:ext uri="{FF2B5EF4-FFF2-40B4-BE49-F238E27FC236}">
                <a16:creationId xmlns:a16="http://schemas.microsoft.com/office/drawing/2014/main" id="{96DC8419-E2C3-4D04-9EFE-0468BE23623E}"/>
              </a:ext>
            </a:extLst>
          </p:cNvPr>
          <p:cNvSpPr txBox="1"/>
          <p:nvPr/>
        </p:nvSpPr>
        <p:spPr>
          <a:xfrm>
            <a:off x="2989602" y="1816627"/>
            <a:ext cx="6212793" cy="30469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Many stairway falls result from a loss of balance.</a:t>
            </a:r>
          </a:p>
          <a:p>
            <a:r>
              <a:rPr lang="en-US" sz="3200" dirty="0"/>
              <a:t>One way workers can maintain their balance is by always keeping one hand on the handrail when using stars</a:t>
            </a:r>
          </a:p>
        </p:txBody>
      </p:sp>
      <p:sp>
        <p:nvSpPr>
          <p:cNvPr id="9" name="TextBox 8">
            <a:extLst>
              <a:ext uri="{FF2B5EF4-FFF2-40B4-BE49-F238E27FC236}">
                <a16:creationId xmlns:a16="http://schemas.microsoft.com/office/drawing/2014/main" id="{F4154FF6-AE74-4818-BA05-1F8C195A7015}"/>
              </a:ext>
            </a:extLst>
          </p:cNvPr>
          <p:cNvSpPr txBox="1"/>
          <p:nvPr/>
        </p:nvSpPr>
        <p:spPr>
          <a:xfrm>
            <a:off x="1093862" y="2331381"/>
            <a:ext cx="9782871" cy="20621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457200" indent="-457200">
              <a:buFont typeface="Arial" panose="020B0604020202020204" pitchFamily="34" charset="0"/>
              <a:buChar char="•"/>
            </a:pPr>
            <a:r>
              <a:rPr lang="en-US" sz="3200" dirty="0"/>
              <a:t>Never store objects or materials on stairs</a:t>
            </a:r>
          </a:p>
          <a:p>
            <a:pPr marL="457200" indent="-457200">
              <a:buFont typeface="Arial" panose="020B0604020202020204" pitchFamily="34" charset="0"/>
              <a:buChar char="•"/>
            </a:pPr>
            <a:r>
              <a:rPr lang="en-US" sz="3200" dirty="0"/>
              <a:t>Avoid carrying loads that block your line of site</a:t>
            </a:r>
          </a:p>
          <a:p>
            <a:pPr marL="457200" indent="-457200">
              <a:buFont typeface="Arial" panose="020B0604020202020204" pitchFamily="34" charset="0"/>
              <a:buChar char="•"/>
            </a:pPr>
            <a:r>
              <a:rPr lang="en-US" sz="3200" dirty="0"/>
              <a:t>Look for wet or slippery surfaces</a:t>
            </a:r>
          </a:p>
          <a:p>
            <a:pPr marL="457200" indent="-457200">
              <a:buFont typeface="Arial" panose="020B0604020202020204" pitchFamily="34" charset="0"/>
              <a:buChar char="•"/>
            </a:pPr>
            <a:r>
              <a:rPr lang="en-US" sz="3200" dirty="0"/>
              <a:t>Do not run/rush while ascending and descending stairs</a:t>
            </a:r>
          </a:p>
        </p:txBody>
      </p:sp>
    </p:spTree>
    <p:extLst>
      <p:ext uri="{BB962C8B-B14F-4D97-AF65-F5344CB8AC3E}">
        <p14:creationId xmlns:p14="http://schemas.microsoft.com/office/powerpoint/2010/main" val="13098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7" y="471827"/>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dirty="0"/>
              <a:t>IOGP Working at Heights Life-Saving Rule</a:t>
            </a:r>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8</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sp>
        <p:nvSpPr>
          <p:cNvPr id="3" name="Rectangle 2">
            <a:extLst>
              <a:ext uri="{FF2B5EF4-FFF2-40B4-BE49-F238E27FC236}">
                <a16:creationId xmlns:a16="http://schemas.microsoft.com/office/drawing/2014/main" id="{0C0F8FFA-B084-4166-B334-FEA4A02840D5}"/>
              </a:ext>
            </a:extLst>
          </p:cNvPr>
          <p:cNvSpPr/>
          <p:nvPr/>
        </p:nvSpPr>
        <p:spPr>
          <a:xfrm>
            <a:off x="226503" y="123166"/>
            <a:ext cx="3617272" cy="769441"/>
          </a:xfrm>
          <a:prstGeom prst="rect">
            <a:avLst/>
          </a:prstGeom>
        </p:spPr>
        <p:txBody>
          <a:bodyPr wrap="none">
            <a:spAutoFit/>
          </a:bodyPr>
          <a:lstStyle/>
          <a:p>
            <a:r>
              <a:rPr lang="en-US" sz="4400" b="1" dirty="0"/>
              <a:t>Housekeeping </a:t>
            </a:r>
            <a:endParaRPr lang="en-US" sz="4400" dirty="0"/>
          </a:p>
        </p:txBody>
      </p:sp>
      <p:pic>
        <p:nvPicPr>
          <p:cNvPr id="5" name="Picture 4">
            <a:extLst>
              <a:ext uri="{FF2B5EF4-FFF2-40B4-BE49-F238E27FC236}">
                <a16:creationId xmlns:a16="http://schemas.microsoft.com/office/drawing/2014/main" id="{F96A072D-5FAC-4F82-92BA-E5C788E69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38"/>
            <a:ext cx="12192000" cy="6277654"/>
          </a:xfrm>
          <a:prstGeom prst="rect">
            <a:avLst/>
          </a:prstGeom>
        </p:spPr>
      </p:pic>
      <p:sp>
        <p:nvSpPr>
          <p:cNvPr id="6" name="TextBox 5">
            <a:extLst>
              <a:ext uri="{FF2B5EF4-FFF2-40B4-BE49-F238E27FC236}">
                <a16:creationId xmlns:a16="http://schemas.microsoft.com/office/drawing/2014/main" id="{D4B1827C-7A76-4E7F-B72C-8248BDB6DE4C}"/>
              </a:ext>
            </a:extLst>
          </p:cNvPr>
          <p:cNvSpPr txBox="1"/>
          <p:nvPr/>
        </p:nvSpPr>
        <p:spPr>
          <a:xfrm>
            <a:off x="2057400" y="1997346"/>
            <a:ext cx="7272471" cy="30469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A scaffold must be properly designed by qualified workers.</a:t>
            </a:r>
          </a:p>
          <a:p>
            <a:r>
              <a:rPr lang="en-US" sz="3200" dirty="0"/>
              <a:t>Scaffolding can only be built, moved, altered, and dismantled under the supervision and direction of a competent person. </a:t>
            </a:r>
          </a:p>
        </p:txBody>
      </p:sp>
      <p:sp>
        <p:nvSpPr>
          <p:cNvPr id="8" name="TextBox 7">
            <a:extLst>
              <a:ext uri="{FF2B5EF4-FFF2-40B4-BE49-F238E27FC236}">
                <a16:creationId xmlns:a16="http://schemas.microsoft.com/office/drawing/2014/main" id="{F2898E09-CC1E-4FC0-A99F-6DE8F067E127}"/>
              </a:ext>
            </a:extLst>
          </p:cNvPr>
          <p:cNvSpPr txBox="1"/>
          <p:nvPr/>
        </p:nvSpPr>
        <p:spPr>
          <a:xfrm>
            <a:off x="962398" y="1628271"/>
            <a:ext cx="9306553" cy="30469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Qualified means one who, by possession of a recognized degree, certificate, or professional standing, or who by extensive knowledge, training, and experience, has successfully demonstrated their ability to solve or resolve problems related to the subject matter, the work or the project. </a:t>
            </a:r>
          </a:p>
        </p:txBody>
      </p:sp>
      <p:sp>
        <p:nvSpPr>
          <p:cNvPr id="9" name="TextBox 8">
            <a:extLst>
              <a:ext uri="{FF2B5EF4-FFF2-40B4-BE49-F238E27FC236}">
                <a16:creationId xmlns:a16="http://schemas.microsoft.com/office/drawing/2014/main" id="{25246DE3-BB0F-4745-AC7A-5A7690BAD166}"/>
              </a:ext>
            </a:extLst>
          </p:cNvPr>
          <p:cNvSpPr txBox="1"/>
          <p:nvPr/>
        </p:nvSpPr>
        <p:spPr>
          <a:xfrm>
            <a:off x="962398" y="1788373"/>
            <a:ext cx="9887091" cy="30469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A competent person is one who is capable of identifying existing and predictable hazards in the surroundings or working conditions that are unsanitary, hazardous, or dangerous to workers. The competent person has the </a:t>
            </a:r>
            <a:r>
              <a:rPr lang="en-US" sz="3200" dirty="0" err="1"/>
              <a:t>authorisation</a:t>
            </a:r>
            <a:r>
              <a:rPr lang="en-US" sz="3200" dirty="0"/>
              <a:t> to take prompt corrective measures to eliminate these hazards or working conditions. </a:t>
            </a:r>
          </a:p>
        </p:txBody>
      </p:sp>
      <p:sp>
        <p:nvSpPr>
          <p:cNvPr id="12" name="TextBox 11">
            <a:extLst>
              <a:ext uri="{FF2B5EF4-FFF2-40B4-BE49-F238E27FC236}">
                <a16:creationId xmlns:a16="http://schemas.microsoft.com/office/drawing/2014/main" id="{7AEF77FA-A995-45FF-95CF-7A4A52EF0366}"/>
              </a:ext>
            </a:extLst>
          </p:cNvPr>
          <p:cNvSpPr txBox="1"/>
          <p:nvPr/>
        </p:nvSpPr>
        <p:spPr>
          <a:xfrm>
            <a:off x="777667" y="1504060"/>
            <a:ext cx="10195133" cy="255454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Each worker on a scaffold more than 10 ft above a lower level must be protected from falling to that lower level. The type of fall protection depends on the type of scaffold.</a:t>
            </a:r>
          </a:p>
          <a:p>
            <a:endParaRPr lang="en-US" sz="3200" dirty="0"/>
          </a:p>
          <a:p>
            <a:r>
              <a:rPr lang="en-US" sz="3200" dirty="0"/>
              <a:t>Never exceed the maximum load allowed for the scaffold.</a:t>
            </a:r>
          </a:p>
        </p:txBody>
      </p:sp>
    </p:spTree>
    <p:extLst>
      <p:ext uri="{BB962C8B-B14F-4D97-AF65-F5344CB8AC3E}">
        <p14:creationId xmlns:p14="http://schemas.microsoft.com/office/powerpoint/2010/main" val="3970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1999-9481-43E3-A5CC-CB7EF8EB27E0}"/>
              </a:ext>
            </a:extLst>
          </p:cNvPr>
          <p:cNvSpPr/>
          <p:nvPr/>
        </p:nvSpPr>
        <p:spPr>
          <a:xfrm rot="5400000">
            <a:off x="5805828" y="471826"/>
            <a:ext cx="580346" cy="1219200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a:t>Safety Culture</a:t>
            </a:r>
            <a:endParaRPr lang="en-US" dirty="0"/>
          </a:p>
        </p:txBody>
      </p:sp>
      <p:sp>
        <p:nvSpPr>
          <p:cNvPr id="10" name="Footer Placeholder 9">
            <a:extLst>
              <a:ext uri="{FF2B5EF4-FFF2-40B4-BE49-F238E27FC236}">
                <a16:creationId xmlns:a16="http://schemas.microsoft.com/office/drawing/2014/main" id="{44B80A7F-73CA-4B62-AA21-6DD8D31599DA}"/>
              </a:ext>
            </a:extLst>
          </p:cNvPr>
          <p:cNvSpPr>
            <a:spLocks noGrp="1"/>
          </p:cNvSpPr>
          <p:nvPr>
            <p:ph type="ftr" sz="quarter" idx="11"/>
          </p:nvPr>
        </p:nvSpPr>
        <p:spPr>
          <a:xfrm>
            <a:off x="0" y="6356349"/>
            <a:ext cx="4114800" cy="365125"/>
          </a:xfrm>
        </p:spPr>
        <p:txBody>
          <a:bodyPr/>
          <a:lstStyle/>
          <a:p>
            <a:r>
              <a:rPr lang="en-US" dirty="0" err="1">
                <a:solidFill>
                  <a:schemeClr val="bg1"/>
                </a:solidFill>
              </a:rPr>
              <a:t>SafeLandUSA</a:t>
            </a:r>
            <a:r>
              <a:rPr lang="en-US" dirty="0">
                <a:solidFill>
                  <a:schemeClr val="bg1"/>
                </a:solidFill>
              </a:rPr>
              <a:t>™ 2021</a:t>
            </a:r>
          </a:p>
        </p:txBody>
      </p:sp>
      <p:sp>
        <p:nvSpPr>
          <p:cNvPr id="11" name="Slide Number Placeholder 10">
            <a:extLst>
              <a:ext uri="{FF2B5EF4-FFF2-40B4-BE49-F238E27FC236}">
                <a16:creationId xmlns:a16="http://schemas.microsoft.com/office/drawing/2014/main" id="{3296774B-80D1-4590-A32F-734E32B5D13F}"/>
              </a:ext>
            </a:extLst>
          </p:cNvPr>
          <p:cNvSpPr>
            <a:spLocks noGrp="1"/>
          </p:cNvSpPr>
          <p:nvPr>
            <p:ph type="sldNum" sz="quarter" idx="12"/>
          </p:nvPr>
        </p:nvSpPr>
        <p:spPr/>
        <p:txBody>
          <a:bodyPr/>
          <a:lstStyle/>
          <a:p>
            <a:fld id="{8A90E05E-547C-4912-9FD3-34C26F4890FF}" type="slidenum">
              <a:rPr lang="en-US" smtClean="0">
                <a:solidFill>
                  <a:schemeClr val="bg1"/>
                </a:solidFill>
              </a:rPr>
              <a:t>9</a:t>
            </a:fld>
            <a:endParaRPr lang="en-US" dirty="0">
              <a:solidFill>
                <a:schemeClr val="bg1"/>
              </a:solidFill>
            </a:endParaRPr>
          </a:p>
        </p:txBody>
      </p:sp>
      <p:pic>
        <p:nvPicPr>
          <p:cNvPr id="15" name="Picture 14">
            <a:extLst>
              <a:ext uri="{FF2B5EF4-FFF2-40B4-BE49-F238E27FC236}">
                <a16:creationId xmlns:a16="http://schemas.microsoft.com/office/drawing/2014/main" id="{49D554A7-D186-46CE-805D-569CE469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472" y="356265"/>
            <a:ext cx="1268025" cy="416517"/>
          </a:xfrm>
          <a:prstGeom prst="rect">
            <a:avLst/>
          </a:prstGeom>
        </p:spPr>
      </p:pic>
      <p:pic>
        <p:nvPicPr>
          <p:cNvPr id="5" name="Picture 4">
            <a:extLst>
              <a:ext uri="{FF2B5EF4-FFF2-40B4-BE49-F238E27FC236}">
                <a16:creationId xmlns:a16="http://schemas.microsoft.com/office/drawing/2014/main" id="{23BE9524-C16B-4975-A5A9-29BF18969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633" y="0"/>
            <a:ext cx="6360367" cy="6277653"/>
          </a:xfrm>
          <a:prstGeom prst="rect">
            <a:avLst/>
          </a:prstGeom>
        </p:spPr>
      </p:pic>
      <p:pic>
        <p:nvPicPr>
          <p:cNvPr id="13" name="Picture 12">
            <a:extLst>
              <a:ext uri="{FF2B5EF4-FFF2-40B4-BE49-F238E27FC236}">
                <a16:creationId xmlns:a16="http://schemas.microsoft.com/office/drawing/2014/main" id="{9FED7317-6F82-4D9F-B21C-9B5B7C2AA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831631" cy="2857500"/>
          </a:xfrm>
          <a:prstGeom prst="rect">
            <a:avLst/>
          </a:prstGeom>
        </p:spPr>
      </p:pic>
      <p:pic>
        <p:nvPicPr>
          <p:cNvPr id="18" name="Picture 17">
            <a:extLst>
              <a:ext uri="{FF2B5EF4-FFF2-40B4-BE49-F238E27FC236}">
                <a16:creationId xmlns:a16="http://schemas.microsoft.com/office/drawing/2014/main" id="{68FFDAD0-D2F9-4B6A-8A64-483CD910A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2857501"/>
            <a:ext cx="5831633" cy="3420152"/>
          </a:xfrm>
          <a:prstGeom prst="rect">
            <a:avLst/>
          </a:prstGeom>
        </p:spPr>
      </p:pic>
      <p:sp>
        <p:nvSpPr>
          <p:cNvPr id="19" name="TextBox 18">
            <a:extLst>
              <a:ext uri="{FF2B5EF4-FFF2-40B4-BE49-F238E27FC236}">
                <a16:creationId xmlns:a16="http://schemas.microsoft.com/office/drawing/2014/main" id="{78C3CE22-0BFE-476E-B897-7815165FB947}"/>
              </a:ext>
            </a:extLst>
          </p:cNvPr>
          <p:cNvSpPr txBox="1"/>
          <p:nvPr/>
        </p:nvSpPr>
        <p:spPr>
          <a:xfrm>
            <a:off x="1733939" y="982176"/>
            <a:ext cx="8593493" cy="48936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When using a ladder, you should:</a:t>
            </a:r>
          </a:p>
          <a:p>
            <a:pPr marL="457200" indent="-457200">
              <a:buFont typeface="Wingdings" panose="05000000000000000000" pitchFamily="2" charset="2"/>
              <a:buChar char="§"/>
            </a:pPr>
            <a:r>
              <a:rPr lang="en-US" sz="2800" dirty="0"/>
              <a:t>Maintain three points of contact with the ladder</a:t>
            </a:r>
          </a:p>
          <a:p>
            <a:pPr marL="457200" indent="-457200">
              <a:buFont typeface="Wingdings" panose="05000000000000000000" pitchFamily="2" charset="2"/>
              <a:buChar char="§"/>
            </a:pPr>
            <a:r>
              <a:rPr lang="en-US" sz="2800" dirty="0"/>
              <a:t>Get </a:t>
            </a:r>
            <a:r>
              <a:rPr lang="en-US" sz="2800" dirty="0" err="1"/>
              <a:t>authorisation</a:t>
            </a:r>
            <a:r>
              <a:rPr lang="en-US" sz="2800" dirty="0"/>
              <a:t> to do elevated work</a:t>
            </a:r>
          </a:p>
          <a:p>
            <a:pPr marL="457200" indent="-457200">
              <a:buFont typeface="Wingdings" panose="05000000000000000000" pitchFamily="2" charset="2"/>
              <a:buChar char="§"/>
            </a:pPr>
            <a:r>
              <a:rPr lang="en-US" sz="2800" dirty="0"/>
              <a:t>Clear the footing area and remove unnecessary materials from under or near the ladder</a:t>
            </a:r>
          </a:p>
          <a:p>
            <a:pPr marL="457200" indent="-457200">
              <a:buFont typeface="Wingdings" panose="05000000000000000000" pitchFamily="2" charset="2"/>
              <a:buChar char="§"/>
            </a:pPr>
            <a:r>
              <a:rPr lang="en-US" sz="2800" dirty="0"/>
              <a:t>Place the ladder on a hard, flat, and clean surface</a:t>
            </a:r>
          </a:p>
          <a:p>
            <a:pPr marL="457200" indent="-457200">
              <a:buFont typeface="Wingdings" panose="05000000000000000000" pitchFamily="2" charset="2"/>
              <a:buChar char="§"/>
            </a:pPr>
            <a:r>
              <a:rPr lang="en-US" sz="2800" dirty="0"/>
              <a:t>Fully open the ladder’s legs</a:t>
            </a:r>
          </a:p>
          <a:p>
            <a:pPr marL="457200" indent="-457200">
              <a:buFont typeface="Wingdings" panose="05000000000000000000" pitchFamily="2" charset="2"/>
              <a:buChar char="§"/>
            </a:pPr>
            <a:r>
              <a:rPr lang="en-US" sz="2800" dirty="0"/>
              <a:t>Only carry the necessary tools in pockets or tool belt, secured properly</a:t>
            </a:r>
          </a:p>
          <a:p>
            <a:pPr marL="457200" indent="-457200">
              <a:buFont typeface="Wingdings" panose="05000000000000000000" pitchFamily="2" charset="2"/>
              <a:buChar char="§"/>
            </a:pPr>
            <a:r>
              <a:rPr lang="en-US" sz="2800" dirty="0"/>
              <a:t>Attach a hand line and lift items once you are on a stable surface.</a:t>
            </a:r>
          </a:p>
        </p:txBody>
      </p:sp>
      <p:sp>
        <p:nvSpPr>
          <p:cNvPr id="20" name="TextBox 19">
            <a:extLst>
              <a:ext uri="{FF2B5EF4-FFF2-40B4-BE49-F238E27FC236}">
                <a16:creationId xmlns:a16="http://schemas.microsoft.com/office/drawing/2014/main" id="{1D1362B5-558A-4727-874C-E1E9EC3BFDCA}"/>
              </a:ext>
            </a:extLst>
          </p:cNvPr>
          <p:cNvSpPr txBox="1"/>
          <p:nvPr/>
        </p:nvSpPr>
        <p:spPr>
          <a:xfrm>
            <a:off x="1175656" y="982176"/>
            <a:ext cx="9521815" cy="403187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a:t>If you will be using an open extension ladder:</a:t>
            </a:r>
          </a:p>
          <a:p>
            <a:endParaRPr lang="en-US" sz="3200" dirty="0"/>
          </a:p>
          <a:p>
            <a:pPr marL="457200" indent="-457200">
              <a:buFont typeface="Wingdings" panose="05000000000000000000" pitchFamily="2" charset="2"/>
              <a:buChar char="§"/>
            </a:pPr>
            <a:r>
              <a:rPr lang="en-US" sz="3200" dirty="0"/>
              <a:t>The top of the ladder must extend 3 ft past an upper level when used to access a higher working platform</a:t>
            </a:r>
          </a:p>
          <a:p>
            <a:pPr marL="457200" indent="-457200">
              <a:buFont typeface="Wingdings" panose="05000000000000000000" pitchFamily="2" charset="2"/>
              <a:buChar char="§"/>
            </a:pPr>
            <a:r>
              <a:rPr lang="en-US" sz="3200" dirty="0"/>
              <a:t>Maintain a 4:1 ratio from the base to the top support</a:t>
            </a:r>
          </a:p>
          <a:p>
            <a:pPr marL="914400" lvl="1" indent="-457200">
              <a:buFont typeface="Wingdings" panose="05000000000000000000" pitchFamily="2" charset="2"/>
              <a:buChar char="§"/>
            </a:pPr>
            <a:r>
              <a:rPr lang="en-US" sz="3200" dirty="0"/>
              <a:t>For every 4 ft you extend the ladder vertically, move the base 1 foot out</a:t>
            </a:r>
          </a:p>
          <a:p>
            <a:pPr lvl="1"/>
            <a:r>
              <a:rPr lang="en-US" sz="3200" dirty="0"/>
              <a:t> </a:t>
            </a:r>
          </a:p>
        </p:txBody>
      </p:sp>
    </p:spTree>
    <p:extLst>
      <p:ext uri="{BB962C8B-B14F-4D97-AF65-F5344CB8AC3E}">
        <p14:creationId xmlns:p14="http://schemas.microsoft.com/office/powerpoint/2010/main" val="3813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2205a0-e929-4711-8963-ded5e21ea78a">
      <Terms xmlns="http://schemas.microsoft.com/office/infopath/2007/PartnerControls"/>
    </lcf76f155ced4ddcb4097134ff3c332f>
    <TaxCatchAll xmlns="3e48e717-729b-488b-9dc3-aeb40ed24e0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8CDFECD9BF85468AE621A5CA24F5F6" ma:contentTypeVersion="14" ma:contentTypeDescription="Create a new document." ma:contentTypeScope="" ma:versionID="97cf0ff918bdae989af68f93ee9a8ef1">
  <xsd:schema xmlns:xsd="http://www.w3.org/2001/XMLSchema" xmlns:xs="http://www.w3.org/2001/XMLSchema" xmlns:p="http://schemas.microsoft.com/office/2006/metadata/properties" xmlns:ns2="902205a0-e929-4711-8963-ded5e21ea78a" xmlns:ns3="3e48e717-729b-488b-9dc3-aeb40ed24e0c" targetNamespace="http://schemas.microsoft.com/office/2006/metadata/properties" ma:root="true" ma:fieldsID="0285b17909b8628ba72222af106d3bf2" ns2:_="" ns3:_="">
    <xsd:import namespace="902205a0-e929-4711-8963-ded5e21ea78a"/>
    <xsd:import namespace="3e48e717-729b-488b-9dc3-aeb40ed24e0c"/>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205a0-e929-4711-8963-ded5e21ea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1447cf8-27b3-447d-89d8-a3169558b25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48e717-729b-488b-9dc3-aeb40ed24e0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5d7a16-8fb0-4d26-8be4-d6cff7cb8262}" ma:internalName="TaxCatchAll" ma:showField="CatchAllData" ma:web="3e48e717-729b-488b-9dc3-aeb40ed24e0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EAF69-921F-41F8-B4F7-F14F13FFAAF0}">
  <ds:schemaRefs>
    <ds:schemaRef ds:uri="http://schemas.microsoft.com/sharepoint/v3/contenttype/forms"/>
  </ds:schemaRefs>
</ds:datastoreItem>
</file>

<file path=customXml/itemProps2.xml><?xml version="1.0" encoding="utf-8"?>
<ds:datastoreItem xmlns:ds="http://schemas.openxmlformats.org/officeDocument/2006/customXml" ds:itemID="{A5ECC919-83F6-42E9-8516-18ABCC560A5F}">
  <ds:schemaRefs>
    <ds:schemaRef ds:uri="http://schemas.microsoft.com/office/2006/metadata/properties"/>
    <ds:schemaRef ds:uri="http://schemas.microsoft.com/office/infopath/2007/PartnerControls"/>
    <ds:schemaRef ds:uri="902205a0-e929-4711-8963-ded5e21ea78a"/>
    <ds:schemaRef ds:uri="3e48e717-729b-488b-9dc3-aeb40ed24e0c"/>
  </ds:schemaRefs>
</ds:datastoreItem>
</file>

<file path=customXml/itemProps3.xml><?xml version="1.0" encoding="utf-8"?>
<ds:datastoreItem xmlns:ds="http://schemas.openxmlformats.org/officeDocument/2006/customXml" ds:itemID="{3EC26969-AC45-46CB-93D1-06DC7557CF87}"/>
</file>

<file path=docProps/app.xml><?xml version="1.0" encoding="utf-8"?>
<Properties xmlns="http://schemas.openxmlformats.org/officeDocument/2006/extended-properties" xmlns:vt="http://schemas.openxmlformats.org/officeDocument/2006/docPropsVTypes">
  <TotalTime>12047</TotalTime>
  <Words>1944</Words>
  <Application>Microsoft Office PowerPoint</Application>
  <PresentationFormat>Widescreen</PresentationFormat>
  <Paragraphs>321</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Cern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Porter</dc:creator>
  <cp:lastModifiedBy>Tara Porter</cp:lastModifiedBy>
  <cp:revision>166</cp:revision>
  <cp:lastPrinted>2021-07-06T22:53:19Z</cp:lastPrinted>
  <dcterms:created xsi:type="dcterms:W3CDTF">2021-06-29T22:12:25Z</dcterms:created>
  <dcterms:modified xsi:type="dcterms:W3CDTF">2024-04-30T17:36:15Z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0x010100AB8CDFECD9BF85468AE621A5CA24F5F6</vt:lpwstr>
  </property>
  <property fmtid="{D5CDD505-2E9C-101B-9397-08002B2CF9AE}" pid="3" name="Order">
    <vt:r8>3201400</vt:r8>
  </property>
  <property fmtid="{D5CDD505-2E9C-101B-9397-08002B2CF9AE}" pid="4" name="MediaServiceImageTags">
    <vt:lpwstr/>
  </property>
</Properties>
</file>